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9" r:id="rId3"/>
    <p:sldId id="282" r:id="rId4"/>
    <p:sldId id="262" r:id="rId5"/>
    <p:sldId id="258" r:id="rId6"/>
    <p:sldId id="278" r:id="rId7"/>
    <p:sldId id="259" r:id="rId8"/>
    <p:sldId id="265" r:id="rId9"/>
    <p:sldId id="263"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F2488-F8EF-4876-8569-51D53E3BB245}"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B1F80-F0D0-4F7C-8EDE-D24CDC9AC7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F2488-F8EF-4876-8569-51D53E3BB245}" type="datetimeFigureOut">
              <a:rPr lang="en-US" smtClean="0"/>
              <a:pPr/>
              <a:t>12/20/2011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B1F80-F0D0-4F7C-8EDE-D24CDC9AC7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122" name="Picture 2" descr="C:\Users\a\Desktop\IMG_0066.JPG"/>
          <p:cNvPicPr>
            <a:picLocks noGrp="1" noChangeAspect="1" noChangeArrowheads="1"/>
          </p:cNvPicPr>
          <p:nvPr>
            <p:ph idx="1"/>
          </p:nvPr>
        </p:nvPicPr>
        <p:blipFill>
          <a:blip r:embed="rId2" cstate="print"/>
          <a:srcRect/>
          <a:stretch>
            <a:fillRect/>
          </a:stretch>
        </p:blipFill>
        <p:spPr bwMode="auto">
          <a:xfrm>
            <a:off x="571473" y="857232"/>
            <a:ext cx="8072493" cy="526893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286512" y="142874"/>
            <a:ext cx="2300276" cy="571482"/>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tx1"/>
                </a:solidFill>
                <a:effectLst/>
                <a:uLnTx/>
                <a:uFillTx/>
                <a:latin typeface="+mj-lt"/>
                <a:ea typeface="+mj-ea"/>
              </a:rPr>
              <a:t> وظایف واحد روابط کار</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endParaRPr kumimoji="0" lang="en-US"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4" name="Content Placeholder 2"/>
          <p:cNvSpPr txBox="1">
            <a:spLocks/>
          </p:cNvSpPr>
          <p:nvPr/>
        </p:nvSpPr>
        <p:spPr>
          <a:xfrm>
            <a:off x="142905" y="500042"/>
            <a:ext cx="8786813" cy="2500330"/>
          </a:xfrm>
          <a:prstGeom prst="rect">
            <a:avLst/>
          </a:prstGeom>
        </p:spPr>
        <p:txBody>
          <a:bodyPr/>
          <a:lstStyle/>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kumimoji="0" lang="fa-IR" b="1" i="0" u="none" strike="noStrike" kern="1200" cap="none" spc="0" normalizeH="0" baseline="0" noProof="0" dirty="0" smtClean="0">
                <a:ln>
                  <a:noFill/>
                </a:ln>
                <a:solidFill>
                  <a:schemeClr val="tx1"/>
                </a:solidFill>
                <a:effectLst/>
                <a:uLnTx/>
                <a:uFillTx/>
                <a:latin typeface="+mn-lt"/>
                <a:ea typeface="+mn-ea"/>
              </a:rPr>
              <a:t>نظارت </a:t>
            </a:r>
            <a:r>
              <a:rPr kumimoji="0" lang="fa-IR" b="1" i="0" u="none" strike="noStrike" kern="1200" cap="none" spc="0" normalizeH="0" baseline="0" noProof="0" dirty="0" smtClean="0">
                <a:ln>
                  <a:noFill/>
                </a:ln>
                <a:solidFill>
                  <a:schemeClr val="tx1"/>
                </a:solidFill>
                <a:effectLst/>
                <a:uLnTx/>
                <a:uFillTx/>
                <a:latin typeface="+mn-lt"/>
                <a:ea typeface="+mn-ea"/>
              </a:rPr>
              <a:t>براجرای بخش روابط کار </a:t>
            </a:r>
            <a:r>
              <a:rPr lang="fa-IR" b="1" dirty="0" smtClean="0"/>
              <a:t>مقررات مدیریت کاروخدمات اشتغال </a:t>
            </a:r>
            <a:r>
              <a:rPr kumimoji="0" lang="fa-IR" b="1" i="0" u="none" strike="noStrike" kern="1200" cap="none" spc="0" normalizeH="0" baseline="0" noProof="0" dirty="0" smtClean="0">
                <a:ln>
                  <a:noFill/>
                </a:ln>
                <a:solidFill>
                  <a:schemeClr val="tx1"/>
                </a:solidFill>
                <a:effectLst/>
                <a:uLnTx/>
                <a:uFillTx/>
                <a:latin typeface="+mn-lt"/>
                <a:ea typeface="+mn-ea"/>
              </a:rPr>
              <a:t>، </a:t>
            </a:r>
            <a:r>
              <a:rPr kumimoji="0" lang="fa-IR" b="1" i="0" u="none" strike="noStrike" kern="1200" cap="none" spc="0" normalizeH="0" baseline="0" noProof="0" dirty="0" smtClean="0">
                <a:ln>
                  <a:noFill/>
                </a:ln>
                <a:solidFill>
                  <a:schemeClr val="tx1"/>
                </a:solidFill>
                <a:effectLst/>
                <a:uLnTx/>
                <a:uFillTx/>
                <a:latin typeface="+mn-lt"/>
                <a:ea typeface="+mn-ea"/>
              </a:rPr>
              <a:t>مصوبات و دستورالعمل های مربوطه</a:t>
            </a:r>
            <a:r>
              <a:rPr kumimoji="0" lang="fa-IR" b="1" i="0" u="none" strike="noStrike" kern="1200" cap="none" spc="0" normalizeH="0" noProof="0" dirty="0" smtClean="0">
                <a:ln>
                  <a:noFill/>
                </a:ln>
                <a:solidFill>
                  <a:schemeClr val="tx1"/>
                </a:solidFill>
                <a:effectLst/>
                <a:uLnTx/>
                <a:uFillTx/>
                <a:latin typeface="+mn-lt"/>
                <a:ea typeface="+mn-ea"/>
              </a:rPr>
              <a:t> درکارگاهها</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kumimoji="0" lang="fa-IR" b="1" i="0" u="none" strike="noStrike" kern="1200" cap="none" spc="0" normalizeH="0" baseline="0" noProof="0" dirty="0" smtClean="0">
                <a:ln>
                  <a:noFill/>
                </a:ln>
                <a:solidFill>
                  <a:schemeClr val="tx1"/>
                </a:solidFill>
                <a:effectLst/>
                <a:uLnTx/>
                <a:uFillTx/>
                <a:latin typeface="+mn-lt"/>
                <a:ea typeface="+mn-ea"/>
              </a:rPr>
              <a:t>رسیدگی به دادخواست های کارگرانی که</a:t>
            </a:r>
            <a:r>
              <a:rPr kumimoji="0" lang="fa-IR" b="1" i="0" u="none" strike="noStrike" kern="1200" cap="none" spc="0" normalizeH="0" noProof="0" dirty="0" smtClean="0">
                <a:ln>
                  <a:noFill/>
                </a:ln>
                <a:solidFill>
                  <a:schemeClr val="tx1"/>
                </a:solidFill>
                <a:effectLst/>
                <a:uLnTx/>
                <a:uFillTx/>
                <a:latin typeface="+mn-lt"/>
                <a:ea typeface="+mn-ea"/>
              </a:rPr>
              <a:t> علیه کارفرمای خود شکایت دارند واعلام رای دراین مورد</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indent="-514350" algn="just" rtl="1">
              <a:spcBef>
                <a:spcPct val="20000"/>
              </a:spcBef>
              <a:buClr>
                <a:schemeClr val="tx1"/>
              </a:buClr>
              <a:buFont typeface="+mj-lt"/>
              <a:buAutoNum type="arabicPeriod"/>
            </a:pPr>
            <a:r>
              <a:rPr lang="fa-IR" b="1" dirty="0" smtClean="0"/>
              <a:t> اتخاذ تدابیر لازم جهت اجرای احکام صادره درمراجع حل اختلاف ازطریق کارگاهها یا دادگستری</a:t>
            </a:r>
          </a:p>
          <a:p>
            <a:pPr marL="514350" lvl="0" indent="-514350" algn="just" rtl="1">
              <a:spcBef>
                <a:spcPct val="20000"/>
              </a:spcBef>
              <a:buClr>
                <a:schemeClr val="tx1"/>
              </a:buClr>
              <a:buFont typeface="+mj-lt"/>
              <a:buAutoNum type="arabicPeriod"/>
            </a:pPr>
            <a:r>
              <a:rPr lang="fa-IR" b="1" dirty="0" smtClean="0"/>
              <a:t>انجام اقدامات لازم جهت برقراری بیمه بیکاری</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kumimoji="0" lang="fa-IR" b="1" i="0" u="none" strike="noStrike" kern="1200" cap="none" spc="0" normalizeH="0" baseline="0" noProof="0" dirty="0" smtClean="0">
                <a:ln>
                  <a:noFill/>
                </a:ln>
                <a:solidFill>
                  <a:schemeClr val="tx1"/>
                </a:solidFill>
                <a:effectLst/>
                <a:uLnTx/>
                <a:uFillTx/>
                <a:latin typeface="+mn-lt"/>
                <a:ea typeface="+mn-ea"/>
              </a:rPr>
              <a:t>اهتمام در جهت اجرای طرح طبقه بندی مشاغل ، آیین نامه انضباطی و سایر الزامات قانونی در کارگاه ها </a:t>
            </a: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lang="fa-IR" b="1" dirty="0" smtClean="0"/>
              <a:t>انجام مشاوره های</a:t>
            </a:r>
            <a:r>
              <a:rPr kumimoji="0" lang="fa-IR" b="1" i="0" u="none" strike="noStrike" kern="1200" cap="none" spc="0" normalizeH="0" baseline="0" noProof="0" dirty="0" smtClean="0">
                <a:ln>
                  <a:noFill/>
                </a:ln>
                <a:solidFill>
                  <a:schemeClr val="tx1"/>
                </a:solidFill>
                <a:effectLst/>
                <a:uLnTx/>
                <a:uFillTx/>
                <a:latin typeface="+mn-lt"/>
                <a:ea typeface="+mn-ea"/>
              </a:rPr>
              <a:t> حقوقی مرتبط با مسایل کارگری وقانون کار</a:t>
            </a: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lang="fa-IR" b="1" dirty="0" smtClean="0"/>
              <a:t>رسیدگی به صلاحیت پیمانکاران وکارفرمایان </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lvl="0" indent="-514350">
              <a:spcBef>
                <a:spcPct val="20000"/>
              </a:spcBef>
              <a:buClr>
                <a:schemeClr val="tx1"/>
              </a:buClr>
              <a:buFont typeface="Arial" pitchFamily="34" charset="0"/>
              <a:buChar char="•"/>
            </a:pP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b="1" i="0" u="none" strike="noStrike" kern="1200" cap="none" spc="0" normalizeH="0" baseline="0" noProof="0" dirty="0" smtClean="0">
              <a:ln>
                <a:noFill/>
              </a:ln>
              <a:solidFill>
                <a:schemeClr val="tx1"/>
              </a:solidFill>
              <a:effectLst/>
              <a:uLnTx/>
              <a:uFillTx/>
              <a:latin typeface="+mn-lt"/>
              <a:ea typeface="+mn-ea"/>
            </a:endParaRPr>
          </a:p>
        </p:txBody>
      </p:sp>
      <p:sp>
        <p:nvSpPr>
          <p:cNvPr id="5" name="Title 1"/>
          <p:cNvSpPr txBox="1">
            <a:spLocks/>
          </p:cNvSpPr>
          <p:nvPr/>
        </p:nvSpPr>
        <p:spPr>
          <a:xfrm>
            <a:off x="509588" y="3000372"/>
            <a:ext cx="8229600" cy="571482"/>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tx1"/>
                </a:solidFill>
                <a:effectLst/>
                <a:uLnTx/>
                <a:uFillTx/>
                <a:latin typeface="+mj-lt"/>
                <a:ea typeface="+mj-ea"/>
              </a:rPr>
              <a:t>  واحدهای روابط کار</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endParaRPr kumimoji="0" lang="en-US"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6" name="Content Placeholder 2"/>
          <p:cNvSpPr txBox="1">
            <a:spLocks/>
          </p:cNvSpPr>
          <p:nvPr/>
        </p:nvSpPr>
        <p:spPr>
          <a:xfrm>
            <a:off x="295305" y="3286124"/>
            <a:ext cx="8786813" cy="2500330"/>
          </a:xfrm>
          <a:prstGeom prst="rect">
            <a:avLst/>
          </a:prstGeom>
        </p:spPr>
        <p:txBody>
          <a:bodyPr/>
          <a:lstStyle/>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kumimoji="0" lang="fa-IR" b="1" i="0" u="none" strike="noStrike" kern="1200" cap="none" spc="0" normalizeH="0" baseline="0" noProof="0" dirty="0" smtClean="0">
                <a:ln>
                  <a:noFill/>
                </a:ln>
                <a:solidFill>
                  <a:schemeClr val="tx1"/>
                </a:solidFill>
                <a:effectLst/>
                <a:uLnTx/>
                <a:uFillTx/>
                <a:latin typeface="+mn-lt"/>
                <a:ea typeface="+mn-ea"/>
              </a:rPr>
              <a:t>مراجع حل اختلاف : روابط کاردارای</a:t>
            </a:r>
            <a:r>
              <a:rPr kumimoji="0" lang="fa-IR" b="1" i="0" u="none" strike="noStrike" kern="1200" cap="none" spc="0" normalizeH="0" noProof="0" dirty="0" smtClean="0">
                <a:ln>
                  <a:noFill/>
                </a:ln>
                <a:solidFill>
                  <a:schemeClr val="tx1"/>
                </a:solidFill>
                <a:effectLst/>
                <a:uLnTx/>
                <a:uFillTx/>
                <a:latin typeface="+mn-lt"/>
                <a:ea typeface="+mn-ea"/>
              </a:rPr>
              <a:t> سه مرجع حل اختلاف است که درهرمرجع یک کارشناس رسیدگی به دادخواستها را انجام ورای صادرمی نماید وآراء صادره قطعی ولازم الاجراء می باشد ودرصورت عدم اجراء ازسوی کارگاه توسط مراجع قضایی اجراء می گردد .</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lang="fa-IR" b="1" dirty="0" smtClean="0"/>
              <a:t>دفاترمراجع حل اختلاف : وظیفه تشکیل پرونده های مراجع وثبت وضبط آراء وسوابق را دارند .</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indent="-514350" algn="just" rtl="1">
              <a:spcBef>
                <a:spcPct val="20000"/>
              </a:spcBef>
              <a:buClr>
                <a:schemeClr val="tx1"/>
              </a:buClr>
              <a:buFont typeface="+mj-lt"/>
              <a:buAutoNum type="arabicPeriod"/>
            </a:pPr>
            <a:r>
              <a:rPr lang="fa-IR" b="1" dirty="0" smtClean="0"/>
              <a:t> سازش : دراین واحد کارشناس تلاش می نماید شکایات ازطریق سازش مصالحه شود .</a:t>
            </a:r>
          </a:p>
          <a:p>
            <a:pPr marL="514350" lvl="0" indent="-514350" algn="just" rtl="1">
              <a:spcBef>
                <a:spcPct val="20000"/>
              </a:spcBef>
              <a:buClr>
                <a:schemeClr val="tx1"/>
              </a:buClr>
              <a:buFont typeface="+mj-lt"/>
              <a:buAutoNum type="arabicPeriod"/>
            </a:pPr>
            <a:r>
              <a:rPr kumimoji="0" lang="fa-IR" b="1" i="0" u="none" strike="noStrike" kern="1200" cap="none" spc="0" normalizeH="0" baseline="0" noProof="0" dirty="0" smtClean="0">
                <a:ln>
                  <a:noFill/>
                </a:ln>
                <a:solidFill>
                  <a:schemeClr val="tx1"/>
                </a:solidFill>
                <a:effectLst/>
                <a:uLnTx/>
                <a:uFillTx/>
                <a:latin typeface="+mn-lt"/>
                <a:ea typeface="+mn-ea"/>
              </a:rPr>
              <a:t>بیمه</a:t>
            </a:r>
            <a:r>
              <a:rPr kumimoji="0" lang="fa-IR" b="1" i="0" u="none" strike="noStrike" kern="1200" cap="none" spc="0" normalizeH="0" noProof="0" dirty="0" smtClean="0">
                <a:ln>
                  <a:noFill/>
                </a:ln>
                <a:solidFill>
                  <a:schemeClr val="tx1"/>
                </a:solidFill>
                <a:effectLst/>
                <a:uLnTx/>
                <a:uFillTx/>
                <a:latin typeface="+mn-lt"/>
                <a:ea typeface="+mn-ea"/>
              </a:rPr>
              <a:t> بیکاری : دراین قسمت مستمری بیمه بیکاری برای کارگرانی که مطابق ضوابط سازمان تامین اجتماعی بیکارشده اند برقرار می شود . </a:t>
            </a:r>
          </a:p>
          <a:p>
            <a:pPr marL="514350" lvl="0" indent="-514350" algn="just" rtl="1">
              <a:spcBef>
                <a:spcPct val="20000"/>
              </a:spcBef>
              <a:buClr>
                <a:schemeClr val="tx1"/>
              </a:buClr>
              <a:buFont typeface="+mj-lt"/>
              <a:buAutoNum type="arabicPeriod"/>
            </a:pPr>
            <a:r>
              <a:rPr lang="fa-IR" b="1" baseline="0" dirty="0" smtClean="0"/>
              <a:t>ارزیابی کارگاهها وپیمانکاران : دراین قسمت عملکرد کارگاهها وپیمانکاران مورد ارزیابی ونظارت وصلاحیت یا عدم آن مورد تایید قرار می</a:t>
            </a:r>
            <a:r>
              <a:rPr lang="fa-IR" b="1" dirty="0" smtClean="0"/>
              <a:t> گیرد .</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lvl="0" indent="-514350">
              <a:spcBef>
                <a:spcPct val="20000"/>
              </a:spcBef>
              <a:buClr>
                <a:schemeClr val="tx1"/>
              </a:buClr>
              <a:buFont typeface="Arial" pitchFamily="34" charset="0"/>
              <a:buChar char="•"/>
            </a:pP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b="1"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b="1" i="0" u="none" strike="noStrike" kern="1200" cap="none" spc="0" normalizeH="0" baseline="0" noProof="0" dirty="0" smtClean="0">
              <a:ln>
                <a:noFill/>
              </a:ln>
              <a:solidFill>
                <a:schemeClr val="tx1"/>
              </a:solidFill>
              <a:effectLst/>
              <a:uLnTx/>
              <a:uFillTx/>
              <a:latin typeface="+mn-lt"/>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509588" y="142852"/>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a-IR" b="1" dirty="0" smtClean="0">
                <a:latin typeface="+mj-lt"/>
                <a:ea typeface="+mj-ea"/>
              </a:rPr>
              <a:t>ضوابط ارایه دادخواست شکایت</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p>
        </p:txBody>
      </p:sp>
      <p:sp>
        <p:nvSpPr>
          <p:cNvPr id="3" name="Content Placeholder 2"/>
          <p:cNvSpPr txBox="1">
            <a:spLocks/>
          </p:cNvSpPr>
          <p:nvPr/>
        </p:nvSpPr>
        <p:spPr>
          <a:xfrm>
            <a:off x="295305" y="5929378"/>
            <a:ext cx="8786813" cy="785770"/>
          </a:xfrm>
          <a:prstGeom prst="rect">
            <a:avLst/>
          </a:prstGeom>
        </p:spPr>
        <p:txBody>
          <a:bodyPr/>
          <a:lstStyle/>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lang="fa-IR" dirty="0" smtClean="0"/>
              <a:t>فرم دادخواست رسیدگی به شکایت</a:t>
            </a:r>
            <a:endParaRPr kumimoji="0" lang="fa-IR" i="0" u="none" strike="noStrike" kern="1200" cap="none" spc="0" normalizeH="0" baseline="0" noProof="0" dirty="0" smtClean="0">
              <a:ln>
                <a:noFill/>
              </a:ln>
              <a:solidFill>
                <a:schemeClr val="tx1"/>
              </a:solidFill>
              <a:effectLst/>
              <a:uLnTx/>
              <a:uFillTx/>
              <a:latin typeface="+mn-lt"/>
              <a:ea typeface="+mn-ea"/>
            </a:endParaRPr>
          </a:p>
          <a:p>
            <a:pPr marL="514350" marR="0" lvl="0" indent="-514350" algn="just" defTabSz="914400" rtl="1" eaLnBrk="1" fontAlgn="auto" latinLnBrk="0" hangingPunct="1">
              <a:lnSpc>
                <a:spcPct val="100000"/>
              </a:lnSpc>
              <a:spcBef>
                <a:spcPct val="20000"/>
              </a:spcBef>
              <a:spcAft>
                <a:spcPts val="0"/>
              </a:spcAft>
              <a:buClr>
                <a:schemeClr val="tx1"/>
              </a:buClr>
              <a:buSzTx/>
              <a:buFont typeface="+mj-lt"/>
              <a:buAutoNum type="arabicPeriod"/>
              <a:tabLst/>
              <a:defRPr/>
            </a:pPr>
            <a:r>
              <a:rPr lang="fa-IR" dirty="0" smtClean="0"/>
              <a:t>فرم درخواست اجرای احکام ازطریق دادگستری</a:t>
            </a:r>
            <a:endParaRPr kumimoji="0" lang="fa-IR" i="0" u="none" strike="noStrike" kern="1200" cap="none" spc="0" normalizeH="0" baseline="0" noProof="0" dirty="0" smtClean="0">
              <a:ln>
                <a:noFill/>
              </a:ln>
              <a:solidFill>
                <a:schemeClr val="tx1"/>
              </a:solidFill>
              <a:effectLst/>
              <a:uLnTx/>
              <a:uFillTx/>
              <a:latin typeface="+mn-lt"/>
              <a:ea typeface="+mn-ea"/>
            </a:endParaRPr>
          </a:p>
          <a:p>
            <a:pPr marL="514350" lvl="0" indent="-514350">
              <a:spcBef>
                <a:spcPct val="20000"/>
              </a:spcBef>
              <a:buClr>
                <a:schemeClr val="tx1"/>
              </a:buClr>
              <a:buFont typeface="Arial" pitchFamily="34" charset="0"/>
              <a:buChar char="•"/>
            </a:pPr>
            <a:endParaRPr kumimoji="0" lang="fa-IR"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i="0" u="none" strike="noStrike" kern="1200" cap="none" spc="0" normalizeH="0" baseline="0" noProof="0" dirty="0" smtClean="0">
              <a:ln>
                <a:noFill/>
              </a:ln>
              <a:solidFill>
                <a:schemeClr val="tx1"/>
              </a:solidFill>
              <a:effectLst/>
              <a:uLnTx/>
              <a:uFillTx/>
              <a:latin typeface="+mn-lt"/>
              <a:ea typeface="+mn-ea"/>
            </a:endParaRPr>
          </a:p>
          <a:p>
            <a:pPr marL="514350" marR="0" lvl="0" indent="-51435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fa-IR" i="0" u="none" strike="noStrike" kern="1200" cap="none" spc="0" normalizeH="0" baseline="0" noProof="0" dirty="0" smtClean="0">
              <a:ln>
                <a:noFill/>
              </a:ln>
              <a:solidFill>
                <a:schemeClr val="tx1"/>
              </a:solidFill>
              <a:effectLst/>
              <a:uLnTx/>
              <a:uFillTx/>
              <a:latin typeface="+mn-lt"/>
              <a:ea typeface="+mn-ea"/>
            </a:endParaRPr>
          </a:p>
        </p:txBody>
      </p:sp>
      <p:sp>
        <p:nvSpPr>
          <p:cNvPr id="4" name="Title 1"/>
          <p:cNvSpPr txBox="1">
            <a:spLocks/>
          </p:cNvSpPr>
          <p:nvPr/>
        </p:nvSpPr>
        <p:spPr>
          <a:xfrm>
            <a:off x="661988" y="5500724"/>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tx1"/>
                </a:solidFill>
                <a:effectLst/>
                <a:uLnTx/>
                <a:uFillTx/>
                <a:latin typeface="+mj-lt"/>
                <a:ea typeface="+mj-ea"/>
              </a:rPr>
              <a:t> فرم</a:t>
            </a:r>
            <a:r>
              <a:rPr kumimoji="0" lang="fa-IR" b="1" i="0" u="none" strike="noStrike" kern="1200" cap="none" spc="0" normalizeH="0" noProof="0" dirty="0" smtClean="0">
                <a:ln>
                  <a:noFill/>
                </a:ln>
                <a:solidFill>
                  <a:schemeClr val="tx1"/>
                </a:solidFill>
                <a:effectLst/>
                <a:uLnTx/>
                <a:uFillTx/>
                <a:latin typeface="+mj-lt"/>
                <a:ea typeface="+mj-ea"/>
              </a:rPr>
              <a:t> های</a:t>
            </a:r>
            <a:r>
              <a:rPr kumimoji="0" lang="fa-IR" b="1" i="0" u="none" strike="noStrike" kern="1200" cap="none" spc="0" normalizeH="0" baseline="0" noProof="0" dirty="0" smtClean="0">
                <a:ln>
                  <a:noFill/>
                </a:ln>
                <a:solidFill>
                  <a:schemeClr val="tx1"/>
                </a:solidFill>
                <a:effectLst/>
                <a:uLnTx/>
                <a:uFillTx/>
                <a:latin typeface="+mj-lt"/>
                <a:ea typeface="+mj-ea"/>
              </a:rPr>
              <a:t> مربوط</a:t>
            </a:r>
            <a:r>
              <a:rPr kumimoji="0" lang="fa-IR" b="1" i="0" u="none" strike="noStrike" kern="1200" cap="none" spc="0" normalizeH="0" noProof="0" dirty="0" smtClean="0">
                <a:ln>
                  <a:noFill/>
                </a:ln>
                <a:solidFill>
                  <a:schemeClr val="tx1"/>
                </a:solidFill>
                <a:effectLst/>
                <a:uLnTx/>
                <a:uFillTx/>
                <a:latin typeface="+mj-lt"/>
                <a:ea typeface="+mj-ea"/>
              </a:rPr>
              <a:t> به دادخواست شکایت</a:t>
            </a:r>
            <a:endPar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6" name="Title 1"/>
          <p:cNvSpPr txBox="1">
            <a:spLocks/>
          </p:cNvSpPr>
          <p:nvPr/>
        </p:nvSpPr>
        <p:spPr>
          <a:xfrm>
            <a:off x="661988" y="2928934"/>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a-IR" b="1" dirty="0" smtClean="0">
                <a:latin typeface="+mj-lt"/>
                <a:ea typeface="+mj-ea"/>
              </a:rPr>
              <a:t>مدارک مدارک مورد نیاز جهت ارایه دادخواست شکایت</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p>
        </p:txBody>
      </p:sp>
      <p:sp>
        <p:nvSpPr>
          <p:cNvPr id="7" name="Rectangle 4"/>
          <p:cNvSpPr>
            <a:spLocks noChangeArrowheads="1"/>
          </p:cNvSpPr>
          <p:nvPr/>
        </p:nvSpPr>
        <p:spPr bwMode="auto">
          <a:xfrm>
            <a:off x="5053042" y="3286124"/>
            <a:ext cx="3733800" cy="1905000"/>
          </a:xfrm>
          <a:prstGeom prst="rect">
            <a:avLst/>
          </a:prstGeom>
          <a:solidFill>
            <a:srgbClr val="00B0F0"/>
          </a:solidFill>
          <a:ln w="9525" algn="ctr">
            <a:solidFill>
              <a:schemeClr val="tx1"/>
            </a:solidFill>
            <a:round/>
            <a:headEnd/>
            <a:tailEnd/>
          </a:ln>
        </p:spPr>
        <p:txBody>
          <a:bodyPr/>
          <a:lstStyle/>
          <a:p>
            <a:pPr algn="r"/>
            <a:r>
              <a:rPr lang="fa-IR" b="1" dirty="0" smtClean="0"/>
              <a:t>1_ تكميل فرم دادخواست</a:t>
            </a:r>
          </a:p>
          <a:p>
            <a:pPr algn="r"/>
            <a:r>
              <a:rPr lang="fa-IR" b="1" dirty="0" smtClean="0"/>
              <a:t>2_ کپی صفحه اول ودوم شناسنامه</a:t>
            </a:r>
            <a:endParaRPr lang="fa-IR" b="1" dirty="0"/>
          </a:p>
          <a:p>
            <a:pPr algn="r"/>
            <a:r>
              <a:rPr lang="fa-IR" b="1" dirty="0"/>
              <a:t>2_ کپی </a:t>
            </a:r>
            <a:r>
              <a:rPr lang="fa-IR" b="1" dirty="0" smtClean="0"/>
              <a:t> احكام ياصورت حساب حقوق</a:t>
            </a:r>
          </a:p>
          <a:p>
            <a:pPr algn="r"/>
            <a:r>
              <a:rPr lang="fa-IR" b="1" dirty="0" smtClean="0"/>
              <a:t>3</a:t>
            </a:r>
            <a:r>
              <a:rPr lang="fa-IR" b="1" dirty="0"/>
              <a:t>_ </a:t>
            </a:r>
            <a:r>
              <a:rPr lang="fa-IR" b="1" dirty="0" smtClean="0"/>
              <a:t>اصل وفتوكپي قرارداد</a:t>
            </a:r>
            <a:endParaRPr lang="fa-IR" b="1" dirty="0"/>
          </a:p>
          <a:p>
            <a:pPr algn="r"/>
            <a:r>
              <a:rPr lang="fa-IR" b="1" dirty="0" smtClean="0"/>
              <a:t>4</a:t>
            </a:r>
            <a:r>
              <a:rPr lang="fa-IR" b="1" dirty="0"/>
              <a:t>_ </a:t>
            </a:r>
            <a:r>
              <a:rPr lang="fa-IR" b="1" dirty="0" smtClean="0"/>
              <a:t>اصل برگ نمايندگي براي نماينده ذي نفع</a:t>
            </a:r>
            <a:endParaRPr lang="fa-IR" b="1" dirty="0"/>
          </a:p>
          <a:p>
            <a:pPr algn="r"/>
            <a:endParaRPr lang="en-US" b="1" dirty="0"/>
          </a:p>
        </p:txBody>
      </p:sp>
      <p:sp>
        <p:nvSpPr>
          <p:cNvPr id="8" name="Rectangle 3"/>
          <p:cNvSpPr>
            <a:spLocks noChangeArrowheads="1"/>
          </p:cNvSpPr>
          <p:nvPr/>
        </p:nvSpPr>
        <p:spPr bwMode="auto">
          <a:xfrm>
            <a:off x="3000364" y="571480"/>
            <a:ext cx="5838836" cy="2266952"/>
          </a:xfrm>
          <a:prstGeom prst="rect">
            <a:avLst/>
          </a:prstGeom>
          <a:solidFill>
            <a:srgbClr val="00B0F0"/>
          </a:solidFill>
          <a:ln w="9525" algn="ctr">
            <a:solidFill>
              <a:schemeClr val="tx1"/>
            </a:solidFill>
            <a:round/>
            <a:headEnd/>
            <a:tailEnd/>
          </a:ln>
        </p:spPr>
        <p:txBody>
          <a:bodyPr/>
          <a:lstStyle/>
          <a:p>
            <a:pPr algn="r"/>
            <a:r>
              <a:rPr lang="fa-IR" b="1" dirty="0" smtClean="0"/>
              <a:t>1_ داشتن سابقه كاردركارگاه طرف شکایت</a:t>
            </a:r>
          </a:p>
          <a:p>
            <a:pPr algn="r"/>
            <a:r>
              <a:rPr lang="fa-IR" b="1" dirty="0" smtClean="0"/>
              <a:t>2_ خواسته نبايد مربوط به قبل ازسال1384 باشد</a:t>
            </a:r>
          </a:p>
          <a:p>
            <a:pPr algn="r"/>
            <a:r>
              <a:rPr lang="fa-IR" b="1" dirty="0" smtClean="0"/>
              <a:t>3_ خواسته قبلادرحضورطرفین رسیدگی نشده باشد</a:t>
            </a:r>
          </a:p>
          <a:p>
            <a:pPr algn="r"/>
            <a:r>
              <a:rPr lang="fa-IR" b="1" dirty="0" smtClean="0"/>
              <a:t>4_ کارگاه طرف شکایت درمحدوده منطقه ویژه باشد</a:t>
            </a:r>
          </a:p>
          <a:p>
            <a:pPr algn="r"/>
            <a:r>
              <a:rPr lang="fa-IR" b="1" dirty="0" smtClean="0"/>
              <a:t>5_ کارگاه طرف شکایت خانوادگی نباشد</a:t>
            </a:r>
          </a:p>
          <a:p>
            <a:pPr algn="r"/>
            <a:r>
              <a:rPr lang="fa-IR" b="1" dirty="0" smtClean="0"/>
              <a:t>6_ فعالیت کارگاه تابع قانون کارومدیریت اشتغال منطقه ویژه اقتصادی باشد</a:t>
            </a:r>
          </a:p>
          <a:p>
            <a:pPr algn="r"/>
            <a:r>
              <a:rPr lang="fa-IR" b="1" dirty="0" smtClean="0"/>
              <a:t> 7_ قراردادفعالیت فرددرغالب پیمانکارنباشد</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509588" y="428604"/>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a-IR" b="1" dirty="0" smtClean="0">
                <a:latin typeface="+mj-lt"/>
                <a:ea typeface="+mj-ea"/>
              </a:rPr>
              <a:t>ضوابط ارایه درخواست مستمری بیمه بیکاری</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p>
        </p:txBody>
      </p:sp>
      <p:sp>
        <p:nvSpPr>
          <p:cNvPr id="4" name="Rectangle 3"/>
          <p:cNvSpPr>
            <a:spLocks noChangeArrowheads="1"/>
          </p:cNvSpPr>
          <p:nvPr/>
        </p:nvSpPr>
        <p:spPr bwMode="auto">
          <a:xfrm>
            <a:off x="4343400" y="857232"/>
            <a:ext cx="4495800" cy="1524000"/>
          </a:xfrm>
          <a:prstGeom prst="rect">
            <a:avLst/>
          </a:prstGeom>
          <a:solidFill>
            <a:srgbClr val="00B0F0"/>
          </a:solidFill>
          <a:ln w="9525" algn="ctr">
            <a:solidFill>
              <a:schemeClr val="tx1"/>
            </a:solidFill>
            <a:round/>
            <a:headEnd/>
            <a:tailEnd/>
          </a:ln>
        </p:spPr>
        <p:txBody>
          <a:bodyPr/>
          <a:lstStyle/>
          <a:p>
            <a:pPr algn="r"/>
            <a:r>
              <a:rPr lang="fa-IR" b="1" dirty="0"/>
              <a:t>1_ داشتن یکسال سابقه کارمستمردرآخرین کارگاه</a:t>
            </a:r>
          </a:p>
          <a:p>
            <a:pPr algn="r"/>
            <a:r>
              <a:rPr lang="fa-IR" b="1" dirty="0"/>
              <a:t>2_ </a:t>
            </a:r>
            <a:r>
              <a:rPr lang="fa-IR" b="1" dirty="0" smtClean="0"/>
              <a:t>ارایه درخواست کتبی ظرف مدت 30روزبعدازبیکاری </a:t>
            </a:r>
          </a:p>
          <a:p>
            <a:pPr algn="r"/>
            <a:r>
              <a:rPr lang="fa-IR" b="1" dirty="0" smtClean="0"/>
              <a:t>3_ ماهیت کارشرکت اخراج کننده دایمی باشد</a:t>
            </a:r>
            <a:endParaRPr lang="fa-IR" b="1" dirty="0"/>
          </a:p>
          <a:p>
            <a:pPr algn="r"/>
            <a:r>
              <a:rPr lang="fa-IR" b="1" dirty="0" smtClean="0"/>
              <a:t>4_ </a:t>
            </a:r>
            <a:r>
              <a:rPr lang="fa-IR" b="1" dirty="0"/>
              <a:t>شرکت درحال فعالیت باشد</a:t>
            </a:r>
            <a:endParaRPr lang="en-US" b="1" dirty="0"/>
          </a:p>
        </p:txBody>
      </p:sp>
      <p:sp>
        <p:nvSpPr>
          <p:cNvPr id="5" name="Title 1"/>
          <p:cNvSpPr txBox="1">
            <a:spLocks/>
          </p:cNvSpPr>
          <p:nvPr/>
        </p:nvSpPr>
        <p:spPr>
          <a:xfrm>
            <a:off x="661988" y="2714620"/>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a-IR" b="1" dirty="0" smtClean="0">
                <a:latin typeface="+mj-lt"/>
                <a:ea typeface="+mj-ea"/>
              </a:rPr>
              <a:t>مدارک مدارک مورد نیاز جهت درخواست مستمری بیمه بیکاری</a:t>
            </a:r>
            <a:endPar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6" name="Rectangle 4"/>
          <p:cNvSpPr>
            <a:spLocks noChangeArrowheads="1"/>
          </p:cNvSpPr>
          <p:nvPr/>
        </p:nvSpPr>
        <p:spPr bwMode="auto">
          <a:xfrm>
            <a:off x="5124480" y="3214686"/>
            <a:ext cx="3733800" cy="1676400"/>
          </a:xfrm>
          <a:prstGeom prst="rect">
            <a:avLst/>
          </a:prstGeom>
          <a:solidFill>
            <a:srgbClr val="00B0F0"/>
          </a:solidFill>
          <a:ln w="9525" algn="ctr">
            <a:solidFill>
              <a:schemeClr val="tx1"/>
            </a:solidFill>
            <a:round/>
            <a:headEnd/>
            <a:tailEnd/>
          </a:ln>
        </p:spPr>
        <p:txBody>
          <a:bodyPr/>
          <a:lstStyle/>
          <a:p>
            <a:pPr algn="r"/>
            <a:r>
              <a:rPr lang="fa-IR" b="1" dirty="0" smtClean="0"/>
              <a:t>1</a:t>
            </a:r>
            <a:r>
              <a:rPr lang="fa-IR" b="1" dirty="0"/>
              <a:t>_ کپی </a:t>
            </a:r>
            <a:r>
              <a:rPr lang="fa-IR" b="1" dirty="0" smtClean="0"/>
              <a:t>شناسنامه صفحات اول ودوم</a:t>
            </a:r>
            <a:endParaRPr lang="fa-IR" b="1" dirty="0"/>
          </a:p>
          <a:p>
            <a:pPr algn="r"/>
            <a:r>
              <a:rPr lang="fa-IR" b="1" dirty="0"/>
              <a:t>2_ کپی کارت </a:t>
            </a:r>
            <a:r>
              <a:rPr lang="fa-IR" b="1" dirty="0" smtClean="0"/>
              <a:t>ملی</a:t>
            </a:r>
          </a:p>
          <a:p>
            <a:pPr algn="r"/>
            <a:r>
              <a:rPr lang="fa-IR" b="1" dirty="0" smtClean="0"/>
              <a:t>3</a:t>
            </a:r>
            <a:r>
              <a:rPr lang="fa-IR" b="1" dirty="0"/>
              <a:t>_ کپی </a:t>
            </a:r>
            <a:r>
              <a:rPr lang="fa-IR" b="1" dirty="0" smtClean="0"/>
              <a:t>دفترچه بیمه </a:t>
            </a:r>
          </a:p>
          <a:p>
            <a:pPr algn="r"/>
            <a:r>
              <a:rPr lang="fa-IR" b="1" dirty="0" smtClean="0"/>
              <a:t>4</a:t>
            </a:r>
            <a:r>
              <a:rPr lang="fa-IR" b="1" dirty="0"/>
              <a:t>_ کپی مدرک تحصیلی</a:t>
            </a:r>
          </a:p>
          <a:p>
            <a:pPr algn="r"/>
            <a:r>
              <a:rPr lang="fa-IR" b="1" dirty="0" smtClean="0"/>
              <a:t>5</a:t>
            </a:r>
            <a:r>
              <a:rPr lang="fa-IR" b="1" dirty="0"/>
              <a:t>_ عکس جدید 6 </a:t>
            </a:r>
            <a:r>
              <a:rPr lang="fa-IR" b="1" dirty="0" smtClean="0"/>
              <a:t>قطعه</a:t>
            </a:r>
          </a:p>
          <a:p>
            <a:pPr algn="r"/>
            <a:r>
              <a:rPr lang="fa-IR" b="1" dirty="0" smtClean="0"/>
              <a:t>6_ کپی قرارداد کار</a:t>
            </a:r>
            <a:endParaRPr lang="en-US" b="1" dirty="0"/>
          </a:p>
        </p:txBody>
      </p:sp>
      <p:sp>
        <p:nvSpPr>
          <p:cNvPr id="7" name="Title 1"/>
          <p:cNvSpPr txBox="1">
            <a:spLocks/>
          </p:cNvSpPr>
          <p:nvPr/>
        </p:nvSpPr>
        <p:spPr>
          <a:xfrm>
            <a:off x="661988" y="5143512"/>
            <a:ext cx="8229600" cy="35716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tx1"/>
                </a:solidFill>
                <a:effectLst/>
                <a:uLnTx/>
                <a:uFillTx/>
                <a:latin typeface="+mj-lt"/>
                <a:ea typeface="+mj-ea"/>
              </a:rPr>
              <a:t> فرم</a:t>
            </a:r>
            <a:r>
              <a:rPr kumimoji="0" lang="fa-IR" b="1" i="0" u="none" strike="noStrike" kern="1200" cap="none" spc="0" normalizeH="0" noProof="0" dirty="0" smtClean="0">
                <a:ln>
                  <a:noFill/>
                </a:ln>
                <a:solidFill>
                  <a:schemeClr val="tx1"/>
                </a:solidFill>
                <a:effectLst/>
                <a:uLnTx/>
                <a:uFillTx/>
                <a:latin typeface="+mj-lt"/>
                <a:ea typeface="+mj-ea"/>
              </a:rPr>
              <a:t> های</a:t>
            </a:r>
            <a:r>
              <a:rPr kumimoji="0" lang="fa-IR" b="1" i="0" u="none" strike="noStrike" kern="1200" cap="none" spc="0" normalizeH="0" baseline="0" noProof="0" dirty="0" smtClean="0">
                <a:ln>
                  <a:noFill/>
                </a:ln>
                <a:solidFill>
                  <a:schemeClr val="tx1"/>
                </a:solidFill>
                <a:effectLst/>
                <a:uLnTx/>
                <a:uFillTx/>
                <a:latin typeface="+mj-lt"/>
                <a:ea typeface="+mj-ea"/>
              </a:rPr>
              <a:t> مربوط</a:t>
            </a:r>
            <a:r>
              <a:rPr kumimoji="0" lang="fa-IR" b="1" i="0" u="none" strike="noStrike" kern="1200" cap="none" spc="0" normalizeH="0" noProof="0" dirty="0" smtClean="0">
                <a:ln>
                  <a:noFill/>
                </a:ln>
                <a:solidFill>
                  <a:schemeClr val="tx1"/>
                </a:solidFill>
                <a:effectLst/>
                <a:uLnTx/>
                <a:uFillTx/>
                <a:latin typeface="+mj-lt"/>
                <a:ea typeface="+mj-ea"/>
              </a:rPr>
              <a:t> به درخواست مستمری بیمه بیکاری</a:t>
            </a:r>
            <a:endPar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Rectangle 10"/>
          <p:cNvSpPr>
            <a:spLocks noChangeArrowheads="1"/>
          </p:cNvSpPr>
          <p:nvPr/>
        </p:nvSpPr>
        <p:spPr bwMode="auto">
          <a:xfrm>
            <a:off x="4119594" y="785794"/>
            <a:ext cx="4953000" cy="4800600"/>
          </a:xfrm>
          <a:prstGeom prst="rect">
            <a:avLst/>
          </a:prstGeom>
          <a:solidFill>
            <a:srgbClr val="00B0F0"/>
          </a:solidFill>
          <a:ln w="9525">
            <a:solidFill>
              <a:schemeClr val="tx1"/>
            </a:solidFill>
            <a:miter lim="800000"/>
            <a:headEnd/>
            <a:tailEnd/>
          </a:ln>
        </p:spPr>
        <p:txBody>
          <a:bodyPr wrap="none" anchor="ctr"/>
          <a:lstStyle/>
          <a:p>
            <a:pPr lvl="1" algn="just" rtl="1"/>
            <a:r>
              <a:rPr lang="fa-IR" b="1" dirty="0"/>
              <a:t>مدارک مورد نیازپیوست درخواست :</a:t>
            </a:r>
          </a:p>
          <a:p>
            <a:pPr lvl="1" algn="just" rtl="1"/>
            <a:r>
              <a:rPr lang="fa-IR" b="1" dirty="0"/>
              <a:t>1_ اساسنامه شرکت                                             </a:t>
            </a:r>
          </a:p>
          <a:p>
            <a:pPr lvl="1" algn="just" rtl="1"/>
            <a:r>
              <a:rPr lang="fa-IR" b="1" dirty="0"/>
              <a:t>2_ آگهی تشکیل شرکت درروزنامه رسمی                   </a:t>
            </a:r>
          </a:p>
          <a:p>
            <a:pPr lvl="1" algn="just" rtl="1"/>
            <a:r>
              <a:rPr lang="fa-IR" b="1" dirty="0"/>
              <a:t>3_ تصویرشناسنامه و مدرک تحصیلی مدیران شرکت       </a:t>
            </a:r>
          </a:p>
          <a:p>
            <a:pPr lvl="1" algn="just" rtl="1"/>
            <a:r>
              <a:rPr lang="fa-IR" b="1" dirty="0"/>
              <a:t>4_ لیست پرسنل حاضرشرکت                                  </a:t>
            </a:r>
          </a:p>
          <a:p>
            <a:pPr lvl="1" algn="just" rtl="1"/>
            <a:r>
              <a:rPr lang="fa-IR" b="1" dirty="0"/>
              <a:t>5_ آدرس محل مناسب اداری درعسلویع، جم، کنگان و </a:t>
            </a:r>
            <a:r>
              <a:rPr lang="fa-IR" b="1" dirty="0" smtClean="0"/>
              <a:t>     </a:t>
            </a:r>
            <a:endParaRPr lang="fa-IR" b="1" dirty="0"/>
          </a:p>
          <a:p>
            <a:pPr lvl="1" algn="just" rtl="1"/>
            <a:r>
              <a:rPr lang="fa-IR" b="1" dirty="0"/>
              <a:t>شماره تماس                                           </a:t>
            </a:r>
            <a:r>
              <a:rPr lang="fa-IR" b="1" dirty="0" smtClean="0"/>
              <a:t>  </a:t>
            </a:r>
            <a:endParaRPr lang="fa-IR" b="1" dirty="0"/>
          </a:p>
          <a:p>
            <a:pPr lvl="1" algn="just" rtl="1"/>
            <a:r>
              <a:rPr lang="fa-IR" b="1" dirty="0"/>
              <a:t>6- مفاصا حساب بیمه ومالیات آخرین قرارداد                  </a:t>
            </a:r>
          </a:p>
          <a:p>
            <a:pPr lvl="1" algn="just" rtl="1"/>
            <a:r>
              <a:rPr lang="fa-IR" b="1" dirty="0"/>
              <a:t>7_آخرین لیست حقوق پرسنل                                     </a:t>
            </a:r>
          </a:p>
          <a:p>
            <a:pPr lvl="1" algn="just" rtl="1"/>
            <a:r>
              <a:rPr lang="fa-IR" b="1" dirty="0"/>
              <a:t>8_طرح طبقه بندی مشاغل                                      </a:t>
            </a:r>
          </a:p>
          <a:p>
            <a:pPr lvl="1" algn="just" rtl="1"/>
            <a:r>
              <a:rPr lang="fa-IR" b="1" dirty="0"/>
              <a:t>9_تاییدیه اداره کاراستان                                          </a:t>
            </a:r>
          </a:p>
          <a:p>
            <a:pPr lvl="1" algn="just" rtl="1"/>
            <a:r>
              <a:rPr lang="fa-IR" b="1" dirty="0"/>
              <a:t>10_آ یینامه انضباطی کارگاه                                     </a:t>
            </a:r>
          </a:p>
          <a:p>
            <a:pPr lvl="1" algn="just" rtl="1"/>
            <a:r>
              <a:rPr lang="fa-IR" b="1" dirty="0" smtClean="0"/>
              <a:t> 11</a:t>
            </a:r>
            <a:r>
              <a:rPr lang="fa-IR" b="1" dirty="0"/>
              <a:t>_ آخرین قراردادفی مابین کارگران وشرکت</a:t>
            </a:r>
            <a:endParaRPr lang="en-US" b="1" dirty="0"/>
          </a:p>
          <a:p>
            <a:pPr lvl="1" algn="just" rtl="1"/>
            <a:r>
              <a:rPr lang="fa-IR" b="1" dirty="0"/>
              <a:t>12_ لیست مالیات به ریزوتایید اداره دارایی</a:t>
            </a:r>
          </a:p>
          <a:p>
            <a:pPr lvl="1" algn="just" rtl="1"/>
            <a:r>
              <a:rPr lang="fa-IR" b="1" dirty="0"/>
              <a:t>13_ آخرین لیست بیمه پرسنل به ریزو تایید بیمه</a:t>
            </a:r>
          </a:p>
          <a:p>
            <a:pPr lvl="1" algn="just" rtl="1"/>
            <a:r>
              <a:rPr lang="fa-IR" b="1" dirty="0"/>
              <a:t>14_ اعتبارنامه شرکت </a:t>
            </a:r>
            <a:endParaRPr lang="en-US" b="1" dirty="0"/>
          </a:p>
          <a:p>
            <a:pPr lvl="1" algn="just" rtl="1"/>
            <a:r>
              <a:rPr lang="fa-IR" b="1" dirty="0"/>
              <a:t>15_ دفترچه پیمانکاری           </a:t>
            </a:r>
          </a:p>
          <a:p>
            <a:pPr algn="just" rtl="1"/>
            <a:r>
              <a:rPr lang="fa-IR" b="1" dirty="0"/>
              <a:t> </a:t>
            </a:r>
            <a:endParaRPr lang="en-US" b="1" dirty="0"/>
          </a:p>
        </p:txBody>
      </p:sp>
      <p:sp>
        <p:nvSpPr>
          <p:cNvPr id="4" name="Rectangle 75"/>
          <p:cNvSpPr>
            <a:spLocks noChangeArrowheads="1"/>
          </p:cNvSpPr>
          <p:nvPr/>
        </p:nvSpPr>
        <p:spPr bwMode="auto">
          <a:xfrm>
            <a:off x="119058" y="2328866"/>
            <a:ext cx="3810000" cy="1600200"/>
          </a:xfrm>
          <a:prstGeom prst="rect">
            <a:avLst/>
          </a:prstGeom>
          <a:solidFill>
            <a:srgbClr val="00B0F0"/>
          </a:solidFill>
          <a:ln w="9525">
            <a:solidFill>
              <a:schemeClr val="tx1"/>
            </a:solidFill>
            <a:miter lim="800000"/>
            <a:headEnd/>
            <a:tailEnd/>
          </a:ln>
        </p:spPr>
        <p:txBody>
          <a:bodyPr wrap="none" anchor="ctr"/>
          <a:lstStyle/>
          <a:p>
            <a:pPr algn="ctr"/>
            <a:r>
              <a:rPr lang="fa-IR" b="1" dirty="0"/>
              <a:t>فرم اخذ تعهدات ازپیمانکارمبنی بر :</a:t>
            </a:r>
          </a:p>
          <a:p>
            <a:pPr algn="ctr"/>
            <a:r>
              <a:rPr lang="fa-IR" b="1" dirty="0"/>
              <a:t>1_ اجرای قوانین کاروبیمه                        </a:t>
            </a:r>
          </a:p>
          <a:p>
            <a:pPr algn="ctr"/>
            <a:r>
              <a:rPr lang="fa-IR" b="1" dirty="0"/>
              <a:t>2_ اجرای قوانین حاکم برمناطق ویژاقتصادی  </a:t>
            </a:r>
          </a:p>
          <a:p>
            <a:pPr algn="ctr"/>
            <a:r>
              <a:rPr lang="fa-IR" b="1" dirty="0"/>
              <a:t>3_ اجرای دستورالعملهای مدیریت اشتغال      </a:t>
            </a:r>
          </a:p>
          <a:p>
            <a:pPr algn="ctr"/>
            <a:r>
              <a:rPr lang="fa-IR" b="1" dirty="0"/>
              <a:t>4_ تغذیه اطلاعات نرم افزارمکانیزه روابط کار</a:t>
            </a:r>
          </a:p>
          <a:p>
            <a:pPr algn="ctr"/>
            <a:endParaRPr lang="en-US" b="1" dirty="0"/>
          </a:p>
        </p:txBody>
      </p:sp>
      <p:sp>
        <p:nvSpPr>
          <p:cNvPr id="6" name="TextBox 5"/>
          <p:cNvSpPr txBox="1"/>
          <p:nvPr/>
        </p:nvSpPr>
        <p:spPr>
          <a:xfrm>
            <a:off x="5643570" y="357166"/>
            <a:ext cx="3106941" cy="369332"/>
          </a:xfrm>
          <a:prstGeom prst="rect">
            <a:avLst/>
          </a:prstGeom>
          <a:noFill/>
        </p:spPr>
        <p:txBody>
          <a:bodyPr wrap="none" rtlCol="0">
            <a:spAutoFit/>
          </a:bodyPr>
          <a:lstStyle/>
          <a:p>
            <a:r>
              <a:rPr lang="fa-IR" b="1" dirty="0" smtClean="0"/>
              <a:t>تعیین صلاحیت کارفرمایان وپیمانکاران</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4453" y="3214686"/>
            <a:ext cx="1614545" cy="769441"/>
          </a:xfrm>
          <a:prstGeom prst="rect">
            <a:avLst/>
          </a:prstGeom>
          <a:noFill/>
        </p:spPr>
        <p:txBody>
          <a:bodyPr wrap="none" rtlCol="0">
            <a:spAutoFit/>
          </a:bodyPr>
          <a:lstStyle/>
          <a:p>
            <a:r>
              <a:rPr lang="fa-IR" sz="4400" b="1" dirty="0" smtClean="0"/>
              <a:t>بازرسی</a:t>
            </a:r>
            <a:endParaRPr lang="en-US"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7215236" y="71414"/>
            <a:ext cx="1714482" cy="500078"/>
          </a:xfrm>
          <a:prstGeom prst="rect">
            <a:avLst/>
          </a:prstGeom>
          <a:noFill/>
          <a:ln w="9525">
            <a:noFill/>
            <a:miter lim="800000"/>
            <a:headEnd/>
            <a:tailEnd/>
          </a:ln>
        </p:spPr>
        <p:txBody>
          <a:bodyPr lIns="0" rIns="0" bIns="0" anchor="b"/>
          <a:lstStyle/>
          <a:p>
            <a:pPr eaLnBrk="0" hangingPunct="0">
              <a:defRPr/>
            </a:pPr>
            <a:r>
              <a:rPr lang="fa-IR" b="1" dirty="0" smtClean="0">
                <a:latin typeface="+mj-lt"/>
                <a:ea typeface="+mj-ea"/>
              </a:rPr>
              <a:t>وظایف بازرسی </a:t>
            </a:r>
            <a:r>
              <a:rPr lang="fa-IR" b="1" dirty="0">
                <a:latin typeface="+mj-lt"/>
                <a:ea typeface="+mj-ea"/>
              </a:rPr>
              <a:t>کار </a:t>
            </a:r>
            <a:r>
              <a:rPr lang="fa-IR" b="1" dirty="0">
                <a:solidFill>
                  <a:schemeClr val="tx2"/>
                </a:solidFill>
                <a:latin typeface="+mj-lt"/>
                <a:ea typeface="+mj-ea"/>
              </a:rPr>
              <a:t>:</a:t>
            </a:r>
            <a:endParaRPr lang="en-US" b="1" dirty="0">
              <a:solidFill>
                <a:schemeClr val="tx2"/>
              </a:solidFill>
              <a:latin typeface="+mj-lt"/>
              <a:ea typeface="+mj-ea"/>
            </a:endParaRPr>
          </a:p>
        </p:txBody>
      </p:sp>
      <p:sp>
        <p:nvSpPr>
          <p:cNvPr id="3" name="Content Placeholder 2"/>
          <p:cNvSpPr txBox="1">
            <a:spLocks/>
          </p:cNvSpPr>
          <p:nvPr/>
        </p:nvSpPr>
        <p:spPr>
          <a:xfrm>
            <a:off x="285750" y="571480"/>
            <a:ext cx="8443913" cy="4286280"/>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 </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lang="fa-IR" b="1" dirty="0" smtClean="0"/>
              <a:t>1</a:t>
            </a:r>
            <a:r>
              <a:rPr kumimoji="0" lang="fa-IR" b="1" i="0" u="none" strike="noStrike" kern="1200" cap="none" spc="0" normalizeH="0" baseline="0" noProof="0" dirty="0" smtClean="0">
                <a:ln>
                  <a:noFill/>
                </a:ln>
                <a:solidFill>
                  <a:schemeClr val="tx1"/>
                </a:solidFill>
                <a:effectLst/>
                <a:uLnTx/>
                <a:uFillTx/>
                <a:latin typeface="+mn-lt"/>
                <a:ea typeface="+mn-ea"/>
              </a:rPr>
              <a:t>– نظارت بر اجراي مقررات مربوط به شرايط كار به ويژه مقررات حمايتي مانند كارهاي سخت و زيان آور و خطرناك ، مدت کار، ایام کار ، دستمزد کارگر، رفاه كارگر ، اشتغال زنان </a:t>
            </a:r>
            <a:r>
              <a:rPr kumimoji="0" lang="en-US" b="1" i="0" u="none" strike="noStrike" kern="1200" cap="none" spc="0" normalizeH="0" baseline="0" noProof="0" dirty="0" smtClean="0">
                <a:ln>
                  <a:noFill/>
                </a:ln>
                <a:solidFill>
                  <a:schemeClr val="tx1"/>
                </a:solidFill>
                <a:effectLst/>
                <a:uLnTx/>
                <a:uFillTx/>
                <a:latin typeface="+mn-lt"/>
                <a:ea typeface="+mn-ea"/>
              </a:rPr>
              <a:t>.</a:t>
            </a:r>
            <a:r>
              <a:rPr kumimoji="0" lang="fa-IR" b="1" i="0" u="none" strike="noStrike" kern="1200" cap="none" spc="0" normalizeH="0" baseline="0" noProof="0" dirty="0" smtClean="0">
                <a:ln>
                  <a:noFill/>
                </a:ln>
                <a:solidFill>
                  <a:schemeClr val="tx1"/>
                </a:solidFill>
                <a:effectLst/>
                <a:uLnTx/>
                <a:uFillTx/>
                <a:latin typeface="+mn-lt"/>
                <a:ea typeface="+mn-ea"/>
              </a:rPr>
              <a:t>كارگران نوجوان</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2_ بازرسی های دوره ای ونظارت بر اجراي صحيح مقررات و آيين نامه ها و دستور العمل هاي مربوط به حفاظت فني</a:t>
            </a:r>
            <a:r>
              <a:rPr kumimoji="0" lang="fa-IR" b="1" i="0" u="none" strike="noStrike" kern="1200" cap="none" spc="0" normalizeH="0" noProof="0" dirty="0" smtClean="0">
                <a:ln>
                  <a:noFill/>
                </a:ln>
                <a:solidFill>
                  <a:schemeClr val="tx1"/>
                </a:solidFill>
                <a:effectLst/>
                <a:uLnTx/>
                <a:uFillTx/>
                <a:latin typeface="+mn-lt"/>
                <a:ea typeface="+mn-ea"/>
              </a:rPr>
              <a:t> وبهداشت کاردرکارگاههای منطقه</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3_ آموزش مسائل مربوط به حفاظت فني و راهنمايي كارگران ، كارفرمايان و كليه افرادي كه در معرض صدمات و ضايعات ناشي از حوادث و خطرات ناشي از كار قرار دارند.</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4_ بررسي و تحقيق پيرامون اشكالات ناشي از اجراي مقررات حفاظت فني وبهداشت کارو تهيه پيشنهاد لازم جهت اصلاح استانداردها و دستور العمل هاي مربوطه ، متناسب با تحولات و پيشرفت هاي تكنولوژي روز.</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342900" lvl="0" indent="-342900" algn="just" rtl="1">
              <a:spcBef>
                <a:spcPct val="20000"/>
              </a:spcBef>
            </a:pPr>
            <a:r>
              <a:rPr kumimoji="0" lang="fa-IR" b="1" i="0" u="none" strike="noStrike" kern="1200" cap="none" spc="0" normalizeH="0" baseline="0" noProof="0" dirty="0" smtClean="0">
                <a:ln>
                  <a:noFill/>
                </a:ln>
                <a:solidFill>
                  <a:schemeClr val="tx1"/>
                </a:solidFill>
                <a:effectLst/>
                <a:uLnTx/>
                <a:uFillTx/>
                <a:latin typeface="+mn-lt"/>
                <a:ea typeface="+mn-ea"/>
              </a:rPr>
              <a:t>5_ رسيدگي به حوادث ناشي از كار ، تجزيه و تحليل</a:t>
            </a:r>
            <a:r>
              <a:rPr kumimoji="0" lang="fa-IR" b="1" i="0" u="none" strike="noStrike" kern="1200" cap="none" spc="0" normalizeH="0" noProof="0" dirty="0" smtClean="0">
                <a:ln>
                  <a:noFill/>
                </a:ln>
                <a:solidFill>
                  <a:schemeClr val="tx1"/>
                </a:solidFill>
                <a:effectLst/>
                <a:uLnTx/>
                <a:uFillTx/>
                <a:latin typeface="+mn-lt"/>
                <a:ea typeface="+mn-ea"/>
              </a:rPr>
              <a:t> </a:t>
            </a:r>
            <a:r>
              <a:rPr kumimoji="0" lang="fa-IR" b="1" i="0" u="none" strike="noStrike" kern="1200" cap="none" spc="0" normalizeH="0" baseline="0" noProof="0" dirty="0" smtClean="0">
                <a:ln>
                  <a:noFill/>
                </a:ln>
                <a:solidFill>
                  <a:schemeClr val="tx1"/>
                </a:solidFill>
                <a:effectLst/>
                <a:uLnTx/>
                <a:uFillTx/>
                <a:latin typeface="+mn-lt"/>
                <a:ea typeface="+mn-ea"/>
              </a:rPr>
              <a:t>آنها</a:t>
            </a:r>
            <a:r>
              <a:rPr kumimoji="0" lang="fa-IR" b="1" i="0" u="none" strike="noStrike" kern="1200" cap="none" spc="0" normalizeH="0" noProof="0" dirty="0" smtClean="0">
                <a:ln>
                  <a:noFill/>
                </a:ln>
                <a:solidFill>
                  <a:schemeClr val="tx1"/>
                </a:solidFill>
                <a:effectLst/>
                <a:uLnTx/>
                <a:uFillTx/>
                <a:latin typeface="+mn-lt"/>
                <a:ea typeface="+mn-ea"/>
              </a:rPr>
              <a:t> و</a:t>
            </a:r>
            <a:r>
              <a:rPr kumimoji="0" lang="fa-IR" b="1" i="0" u="none" strike="noStrike" kern="1200" cap="none" spc="0" normalizeH="0" baseline="0" noProof="0" dirty="0" smtClean="0">
                <a:ln>
                  <a:noFill/>
                </a:ln>
                <a:solidFill>
                  <a:schemeClr val="tx1"/>
                </a:solidFill>
                <a:effectLst/>
                <a:uLnTx/>
                <a:uFillTx/>
                <a:latin typeface="+mn-lt"/>
                <a:ea typeface="+mn-ea"/>
              </a:rPr>
              <a:t> ارایه پیشنهادجهت پيشگيري </a:t>
            </a:r>
            <a:r>
              <a:rPr lang="fa-IR" b="1" dirty="0" smtClean="0"/>
              <a:t>از حوادث در  كارگاه هاي مشمول .</a:t>
            </a:r>
            <a:endParaRPr kumimoji="0" lang="fa-IR" b="1" i="0" u="none" strike="noStrike" kern="1200" cap="none" spc="0" normalizeH="0" baseline="0" noProof="0" dirty="0" smtClean="0">
              <a:ln>
                <a:noFill/>
              </a:ln>
              <a:solidFill>
                <a:schemeClr val="tx1"/>
              </a:solidFill>
              <a:effectLst/>
              <a:uLnTx/>
              <a:uFillTx/>
              <a:latin typeface="+mn-lt"/>
              <a:ea typeface="+mn-ea"/>
            </a:endParaRP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6_ بازرسی از کلیه کارگاههای سطح  منطقه ویژه جهت جلوگیری از به کارگیری اتباع خارجی غیرمجاز.</a:t>
            </a: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r>
              <a:rPr kumimoji="0" lang="fa-IR" b="1" i="0" u="none" strike="noStrike" kern="1200" cap="none" spc="0" normalizeH="0" baseline="0" noProof="0" dirty="0" smtClean="0">
                <a:ln>
                  <a:noFill/>
                </a:ln>
                <a:solidFill>
                  <a:schemeClr val="tx1"/>
                </a:solidFill>
                <a:effectLst/>
                <a:uLnTx/>
                <a:uFillTx/>
                <a:latin typeface="+mn-lt"/>
                <a:ea typeface="+mn-ea"/>
              </a:rPr>
              <a:t>7 _ رسیدگی</a:t>
            </a:r>
            <a:r>
              <a:rPr kumimoji="0" lang="fa-IR" b="1" i="0" u="none" strike="noStrike" kern="1200" cap="none" spc="0" normalizeH="0" noProof="0" dirty="0" smtClean="0">
                <a:ln>
                  <a:noFill/>
                </a:ln>
                <a:solidFill>
                  <a:schemeClr val="tx1"/>
                </a:solidFill>
                <a:effectLst/>
                <a:uLnTx/>
                <a:uFillTx/>
                <a:latin typeface="+mn-lt"/>
                <a:ea typeface="+mn-ea"/>
              </a:rPr>
              <a:t> به شکایات وانجام تحقیقات موردی برحسب ضرورت .</a:t>
            </a:r>
            <a:r>
              <a:rPr kumimoji="0" lang="fa-IR" b="1" i="0" u="none" strike="noStrike" kern="1200" cap="none" spc="0" normalizeH="0" baseline="0" noProof="0" dirty="0" smtClean="0">
                <a:ln>
                  <a:noFill/>
                </a:ln>
                <a:solidFill>
                  <a:schemeClr val="tx1"/>
                </a:solidFill>
                <a:effectLst/>
                <a:uLnTx/>
                <a:uFillTx/>
                <a:latin typeface="+mn-lt"/>
                <a:ea typeface="+mn-ea"/>
              </a:rPr>
              <a:t> </a:t>
            </a:r>
          </a:p>
          <a:p>
            <a:pPr marL="342900" marR="0" lvl="0" indent="-342900" algn="just" defTabSz="914400" rtl="1" eaLnBrk="1" fontAlgn="auto" latinLnBrk="0" hangingPunct="1">
              <a:lnSpc>
                <a:spcPct val="100000"/>
              </a:lnSpc>
              <a:spcBef>
                <a:spcPct val="20000"/>
              </a:spcBef>
              <a:spcAft>
                <a:spcPts val="0"/>
              </a:spcAft>
              <a:buClrTx/>
              <a:buSzTx/>
              <a:buFont typeface="Wingdings 2" pitchFamily="18" charset="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endParaRPr>
          </a:p>
        </p:txBody>
      </p:sp>
      <p:sp>
        <p:nvSpPr>
          <p:cNvPr id="4" name="TextBox 3"/>
          <p:cNvSpPr txBox="1"/>
          <p:nvPr/>
        </p:nvSpPr>
        <p:spPr>
          <a:xfrm>
            <a:off x="6715140" y="4845618"/>
            <a:ext cx="2039341" cy="369332"/>
          </a:xfrm>
          <a:prstGeom prst="rect">
            <a:avLst/>
          </a:prstGeom>
          <a:noFill/>
        </p:spPr>
        <p:txBody>
          <a:bodyPr wrap="none" rtlCol="0">
            <a:spAutoFit/>
          </a:bodyPr>
          <a:lstStyle/>
          <a:p>
            <a:r>
              <a:rPr lang="fa-IR" b="1" dirty="0" smtClean="0"/>
              <a:t>شماره تلفن های تماس :</a:t>
            </a:r>
            <a:endParaRPr lang="en-US" b="1" dirty="0"/>
          </a:p>
        </p:txBody>
      </p:sp>
      <p:sp>
        <p:nvSpPr>
          <p:cNvPr id="5" name="TextBox 4"/>
          <p:cNvSpPr txBox="1"/>
          <p:nvPr/>
        </p:nvSpPr>
        <p:spPr>
          <a:xfrm>
            <a:off x="4500562" y="5000636"/>
            <a:ext cx="1826141" cy="923330"/>
          </a:xfrm>
          <a:prstGeom prst="rect">
            <a:avLst/>
          </a:prstGeom>
          <a:noFill/>
        </p:spPr>
        <p:txBody>
          <a:bodyPr wrap="none" rtlCol="0">
            <a:spAutoFit/>
          </a:bodyPr>
          <a:lstStyle/>
          <a:p>
            <a:r>
              <a:rPr lang="fa-IR" b="1" dirty="0" smtClean="0"/>
              <a:t>4815_ 0772737</a:t>
            </a:r>
          </a:p>
          <a:p>
            <a:r>
              <a:rPr lang="fa-IR" b="1" dirty="0" smtClean="0"/>
              <a:t>4820_               </a:t>
            </a:r>
          </a:p>
          <a:p>
            <a:r>
              <a:rPr lang="fa-IR" b="1" dirty="0" smtClean="0"/>
              <a:t>4821_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4099" y="2571744"/>
            <a:ext cx="1502334" cy="830997"/>
          </a:xfrm>
          <a:prstGeom prst="rect">
            <a:avLst/>
          </a:prstGeom>
          <a:noFill/>
        </p:spPr>
        <p:txBody>
          <a:bodyPr wrap="none" rtlCol="0">
            <a:spAutoFit/>
          </a:bodyPr>
          <a:lstStyle/>
          <a:p>
            <a:r>
              <a:rPr lang="fa-IR" sz="4800" b="1" dirty="0" smtClean="0"/>
              <a:t>اشتغال</a:t>
            </a:r>
            <a:endParaRPr lang="en-US" sz="4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572264" y="285751"/>
            <a:ext cx="2300274" cy="571482"/>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B Titr" pitchFamily="2" charset="-78"/>
              </a:rPr>
              <a:t> </a:t>
            </a:r>
            <a:r>
              <a:rPr kumimoji="0" lang="fa-IR" b="1" i="0" u="none" strike="noStrike" kern="1200" cap="none" spc="0" normalizeH="0" baseline="0" noProof="0" dirty="0" smtClean="0">
                <a:ln>
                  <a:noFill/>
                </a:ln>
                <a:solidFill>
                  <a:schemeClr val="tx1"/>
                </a:solidFill>
                <a:effectLst/>
                <a:uLnTx/>
                <a:uFillTx/>
                <a:latin typeface="+mj-lt"/>
                <a:ea typeface="+mj-ea"/>
              </a:rPr>
              <a:t>وظايف اداره امور اشتغال </a:t>
            </a:r>
            <a:r>
              <a:rPr kumimoji="0" lang="en-US" sz="3600" b="0" i="0" u="none" strike="noStrike" kern="1200" cap="none" spc="0" normalizeH="0" baseline="0" noProof="0" dirty="0" smtClean="0">
                <a:ln>
                  <a:noFill/>
                </a:ln>
                <a:solidFill>
                  <a:schemeClr val="tx1"/>
                </a:solidFill>
                <a:effectLst/>
                <a:uLnTx/>
                <a:uFillTx/>
                <a:latin typeface="+mj-lt"/>
                <a:ea typeface="+mj-ea"/>
                <a:cs typeface="Traditional Arabic" pitchFamily="18" charset="-78"/>
              </a:rPr>
              <a:t/>
            </a:r>
            <a:br>
              <a:rPr kumimoji="0" lang="en-US" sz="3600" b="0" i="0" u="none" strike="noStrike" kern="1200" cap="none" spc="0" normalizeH="0" baseline="0" noProof="0" dirty="0" smtClean="0">
                <a:ln>
                  <a:noFill/>
                </a:ln>
                <a:solidFill>
                  <a:schemeClr val="tx1"/>
                </a:solidFill>
                <a:effectLst/>
                <a:uLnTx/>
                <a:uFillTx/>
                <a:latin typeface="+mj-lt"/>
                <a:ea typeface="+mj-ea"/>
                <a:cs typeface="Traditional Arabic" pitchFamily="18" charset="-78"/>
              </a:rPr>
            </a:br>
            <a:endParaRPr kumimoji="0" lang="en-US" sz="3600"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3" name="Content Placeholder 2"/>
          <p:cNvSpPr txBox="1">
            <a:spLocks/>
          </p:cNvSpPr>
          <p:nvPr/>
        </p:nvSpPr>
        <p:spPr>
          <a:xfrm>
            <a:off x="142875" y="785813"/>
            <a:ext cx="8786813" cy="5857875"/>
          </a:xfrm>
          <a:prstGeom prst="rect">
            <a:avLst/>
          </a:prstGeom>
        </p:spPr>
        <p:txBody>
          <a:bodyPr/>
          <a:lstStyle/>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ثبت نام از جویندگان کار، مشاوره و معرفی به کار آنان.</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صدور مجوز برای کاریابیهای غیردولتی، نظارت وبازرسی برعملکرد آنها.</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اجرای طرح نیاز سنجی فرصت های شغلی و تعامل با دانشگاه ها و مراکز آموزش عالی .</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طراحی نقشه جامع نیاز منطقه به نیروی کار همزمان با پیشرفت پروژه ها .</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ارائه آمار و اطلاعات به صورت دوره ای به وزیر کار و ماهانه به وزیر نفت . </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پاسخگویی به مکاتبات اداری مربوط به اشتغال و غیره.</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پاسخگویی و راهنمایی کلیه مراجعین متقاضی کار وراهنمایی درخصوص کاریابیهای غیردولتی.</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معرفی متقاضیان کار به اداره آموزش فنی وحرفه ای جهت آموزش و کسب مهارت.</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پی گیری امور اشتغال ایثارگران . </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استعلام کارت تردد اتباع خارجی .</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تمدید و صدور پروانه کار جهت اتباع خارجی.</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جریمه کارفرمایانی که از اتباع غیرمجاز استفاده می کنند.</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بررسی تقاضاهای کارفرمایانی که نیاز به اشتغال اتباع خارجی و کارشناسان و متخصصان مربوطه را دارند.</a:t>
            </a:r>
            <a:endParaRPr kumimoji="0" lang="en-US" b="1" i="0" u="none" strike="noStrike" kern="1200" cap="none" spc="0" normalizeH="0" baseline="0" noProof="0" dirty="0" smtClean="0">
              <a:ln>
                <a:noFill/>
              </a:ln>
              <a:solidFill>
                <a:schemeClr val="tx1"/>
              </a:solidFill>
              <a:effectLst/>
              <a:uLnTx/>
              <a:uFillTx/>
              <a:latin typeface="+mn-lt"/>
              <a:ea typeface="+mn-ea"/>
            </a:endParaRP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b="1" i="0" u="none" strike="noStrike" kern="1200" cap="none" spc="0" normalizeH="0" baseline="0" noProof="0" dirty="0" smtClean="0">
                <a:ln>
                  <a:noFill/>
                </a:ln>
                <a:solidFill>
                  <a:schemeClr val="tx1"/>
                </a:solidFill>
                <a:effectLst/>
                <a:uLnTx/>
                <a:uFillTx/>
                <a:latin typeface="+mn-lt"/>
                <a:ea typeface="+mn-ea"/>
              </a:rPr>
              <a:t>جای گزینی نیروی کار ایرانی به جای اتباع خارجی غیرمجاز.</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b="1" dirty="0" smtClean="0"/>
              <a:t>ثبت نام کارجویان ازطریق سایت اینترنتی</a:t>
            </a:r>
            <a:r>
              <a:rPr kumimoji="0" lang="fa-IR" b="1" i="0" u="none" strike="noStrike" kern="1200" cap="none" spc="0" normalizeH="0" baseline="0" noProof="0" dirty="0" smtClean="0">
                <a:ln>
                  <a:noFill/>
                </a:ln>
                <a:solidFill>
                  <a:schemeClr val="tx1"/>
                </a:solidFill>
                <a:effectLst/>
                <a:uLnTx/>
                <a:uFillTx/>
                <a:latin typeface="+mn-lt"/>
                <a:ea typeface="+mn-ea"/>
              </a:rPr>
              <a:t> : </a:t>
            </a:r>
            <a:r>
              <a:rPr kumimoji="0" lang="en-US" b="1" i="0" u="none" strike="noStrike" kern="1200" cap="none" spc="0" normalizeH="0" baseline="0" noProof="0" dirty="0" smtClean="0">
                <a:ln>
                  <a:noFill/>
                </a:ln>
                <a:solidFill>
                  <a:schemeClr val="tx1"/>
                </a:solidFill>
                <a:effectLst/>
                <a:uLnTx/>
                <a:uFillTx/>
                <a:latin typeface="+mn-lt"/>
                <a:ea typeface="+mn-ea"/>
              </a:rPr>
              <a:t>www.pseez.ir</a:t>
            </a:r>
            <a:r>
              <a:rPr kumimoji="0" lang="fa-IR" sz="2000" b="1" i="0" u="none" strike="noStrike" kern="1200" cap="none" spc="0" normalizeH="0" baseline="0" noProof="0" dirty="0" smtClean="0">
                <a:ln>
                  <a:noFill/>
                </a:ln>
                <a:solidFill>
                  <a:schemeClr val="tx1"/>
                </a:solidFill>
                <a:effectLst/>
                <a:uLnTx/>
                <a:uFillTx/>
                <a:latin typeface="+mn-lt"/>
                <a:ea typeface="+mn-ea"/>
                <a:cs typeface="B Titr" pitchFamily="2" charset="-78"/>
              </a:rPr>
              <a:t> </a:t>
            </a:r>
            <a:endParaRPr kumimoji="0" lang="en-US" sz="2000" b="1" i="0" u="none" strike="noStrike" kern="1200" cap="none" spc="0" normalizeH="0" baseline="0" noProof="0" dirty="0" smtClean="0">
              <a:ln>
                <a:noFill/>
              </a:ln>
              <a:solidFill>
                <a:schemeClr val="tx1"/>
              </a:solidFill>
              <a:effectLst/>
              <a:uLnTx/>
              <a:uFillTx/>
              <a:latin typeface="+mn-lt"/>
              <a:ea typeface="+mn-ea"/>
              <a:cs typeface="B 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286512" y="71414"/>
            <a:ext cx="2300276" cy="571482"/>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tx1"/>
                </a:solidFill>
                <a:effectLst/>
                <a:uLnTx/>
                <a:uFillTx/>
                <a:latin typeface="+mj-lt"/>
                <a:ea typeface="+mj-ea"/>
              </a:rPr>
              <a:t>  واحدهای</a:t>
            </a:r>
            <a:r>
              <a:rPr kumimoji="0" lang="fa-IR" b="1" i="0" u="none" strike="noStrike" kern="1200" cap="none" spc="0" normalizeH="0" noProof="0" dirty="0" smtClean="0">
                <a:ln>
                  <a:noFill/>
                </a:ln>
                <a:solidFill>
                  <a:schemeClr val="tx1"/>
                </a:solidFill>
                <a:effectLst/>
                <a:uLnTx/>
                <a:uFillTx/>
                <a:latin typeface="+mj-lt"/>
                <a:ea typeface="+mj-ea"/>
              </a:rPr>
              <a:t> اداره اشتغال</a:t>
            </a:r>
            <a:r>
              <a:rPr kumimoji="0" lang="fa-IR" b="0" i="0" u="none" strike="noStrike" kern="1200" cap="none" spc="0" normalizeH="0" baseline="0" noProof="0" dirty="0" smtClean="0">
                <a:ln>
                  <a:noFill/>
                </a:ln>
                <a:solidFill>
                  <a:schemeClr val="tx1"/>
                </a:solidFill>
                <a:effectLst/>
                <a:uLnTx/>
                <a:uFillTx/>
                <a:latin typeface="+mj-lt"/>
                <a:ea typeface="+mj-ea"/>
                <a:cs typeface="B Titr" pitchFamily="2" charset="-78"/>
              </a:rPr>
              <a:t> </a:t>
            </a:r>
            <a:endParaRPr kumimoji="0" lang="en-US"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
        <p:nvSpPr>
          <p:cNvPr id="3" name="TextBox 2"/>
          <p:cNvSpPr txBox="1"/>
          <p:nvPr/>
        </p:nvSpPr>
        <p:spPr>
          <a:xfrm>
            <a:off x="132704" y="857232"/>
            <a:ext cx="8644033" cy="646331"/>
          </a:xfrm>
          <a:prstGeom prst="rect">
            <a:avLst/>
          </a:prstGeom>
          <a:noFill/>
        </p:spPr>
        <p:txBody>
          <a:bodyPr wrap="none" rtlCol="0">
            <a:spAutoFit/>
          </a:bodyPr>
          <a:lstStyle/>
          <a:p>
            <a:pPr algn="r" rtl="1"/>
            <a:r>
              <a:rPr lang="fa-IR" b="1" dirty="0" smtClean="0"/>
              <a:t>  1_</a:t>
            </a:r>
            <a:r>
              <a:rPr lang="fa-IR" b="1" i="1" dirty="0" smtClean="0"/>
              <a:t> امور </a:t>
            </a:r>
            <a:r>
              <a:rPr lang="fa-IR" b="1" dirty="0" smtClean="0"/>
              <a:t>کاریابی : </a:t>
            </a:r>
            <a:r>
              <a:rPr lang="fa-IR" dirty="0" smtClean="0"/>
              <a:t> برنامه ریزیهای لازم جهت کاریابی ومعرفی بکارمتقاضیان کار درکارگاه های فعال منطقه </a:t>
            </a:r>
          </a:p>
          <a:p>
            <a:pPr algn="r"/>
            <a:r>
              <a:rPr lang="fa-IR" dirty="0" smtClean="0"/>
              <a:t>ویژه اقتصادی انرژی پارس                                                                           </a:t>
            </a:r>
            <a:endParaRPr lang="en-US" dirty="0"/>
          </a:p>
        </p:txBody>
      </p:sp>
      <p:sp>
        <p:nvSpPr>
          <p:cNvPr id="4" name="TextBox 3"/>
          <p:cNvSpPr txBox="1"/>
          <p:nvPr/>
        </p:nvSpPr>
        <p:spPr>
          <a:xfrm>
            <a:off x="71406" y="2428868"/>
            <a:ext cx="8879354" cy="923330"/>
          </a:xfrm>
          <a:prstGeom prst="rect">
            <a:avLst/>
          </a:prstGeom>
          <a:noFill/>
        </p:spPr>
        <p:txBody>
          <a:bodyPr wrap="none" rtlCol="0">
            <a:spAutoFit/>
          </a:bodyPr>
          <a:lstStyle/>
          <a:p>
            <a:pPr algn="r"/>
            <a:r>
              <a:rPr lang="fa-IR" b="1" dirty="0" smtClean="0"/>
              <a:t>2_ امور اتباع بیگانه : </a:t>
            </a:r>
            <a:r>
              <a:rPr lang="fa-IR" dirty="0" smtClean="0"/>
              <a:t>رسیدگی به امور اشتغال اتباع بیگانه که درکارگاههای منطقه مشغول فعالیت می باشند شامل :</a:t>
            </a:r>
          </a:p>
          <a:p>
            <a:pPr algn="r"/>
            <a:r>
              <a:rPr lang="fa-IR" dirty="0" smtClean="0"/>
              <a:t>الف_ تایید هیات فنی شرکتها جهت استخدام نیروهای خارجی</a:t>
            </a:r>
          </a:p>
          <a:p>
            <a:pPr algn="r"/>
            <a:r>
              <a:rPr lang="fa-IR" dirty="0" smtClean="0"/>
              <a:t>ب_صدورویزاوپروانه کاروتمدید آنها</a:t>
            </a:r>
            <a:endParaRPr lang="en-US" dirty="0"/>
          </a:p>
        </p:txBody>
      </p:sp>
      <p:sp>
        <p:nvSpPr>
          <p:cNvPr id="5" name="TextBox 4"/>
          <p:cNvSpPr txBox="1"/>
          <p:nvPr/>
        </p:nvSpPr>
        <p:spPr>
          <a:xfrm>
            <a:off x="891940" y="4988494"/>
            <a:ext cx="8037778" cy="369332"/>
          </a:xfrm>
          <a:prstGeom prst="rect">
            <a:avLst/>
          </a:prstGeom>
          <a:noFill/>
        </p:spPr>
        <p:txBody>
          <a:bodyPr wrap="none" rtlCol="0">
            <a:spAutoFit/>
          </a:bodyPr>
          <a:lstStyle/>
          <a:p>
            <a:r>
              <a:rPr lang="fa-IR" b="1" dirty="0" smtClean="0"/>
              <a:t> 3_ واحد آمارواطلاعات : </a:t>
            </a:r>
            <a:r>
              <a:rPr lang="fa-IR" dirty="0" smtClean="0"/>
              <a:t>جمع آوری آمارواطلاعات مربوط به وضعیت اشتغال منطقه ویژه انرژی پارس</a:t>
            </a:r>
            <a:endParaRPr lang="en-US" dirty="0"/>
          </a:p>
        </p:txBody>
      </p:sp>
      <p:sp>
        <p:nvSpPr>
          <p:cNvPr id="6" name="TextBox 5"/>
          <p:cNvSpPr txBox="1"/>
          <p:nvPr/>
        </p:nvSpPr>
        <p:spPr>
          <a:xfrm>
            <a:off x="3645482" y="3500438"/>
            <a:ext cx="4998484" cy="369332"/>
          </a:xfrm>
          <a:prstGeom prst="rect">
            <a:avLst/>
          </a:prstGeom>
          <a:noFill/>
        </p:spPr>
        <p:txBody>
          <a:bodyPr wrap="none" rtlCol="0">
            <a:spAutoFit/>
          </a:bodyPr>
          <a:lstStyle/>
          <a:p>
            <a:r>
              <a:rPr lang="fa-IR" b="1" dirty="0" smtClean="0"/>
              <a:t>فرم های مربوط به اموراتباع بیگانه : به شرح فایل های پیوست</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6323403" y="-24"/>
            <a:ext cx="2392001" cy="369332"/>
          </a:xfrm>
          <a:prstGeom prst="rect">
            <a:avLst/>
          </a:prstGeom>
        </p:spPr>
        <p:txBody>
          <a:bodyPr wrap="none">
            <a:spAutoFit/>
          </a:bodyPr>
          <a:lstStyle/>
          <a:p>
            <a:pPr rtl="1"/>
            <a:r>
              <a:rPr lang="fa-IR" b="1" dirty="0" smtClean="0"/>
              <a:t>مدیریت کار و خدمات اشتغال</a:t>
            </a:r>
            <a:r>
              <a:rPr lang="fa-IR" dirty="0" smtClean="0"/>
              <a:t>:</a:t>
            </a:r>
            <a:endParaRPr lang="fa-IR" dirty="0"/>
          </a:p>
        </p:txBody>
      </p:sp>
      <p:sp>
        <p:nvSpPr>
          <p:cNvPr id="3" name="Rectangle 2"/>
          <p:cNvSpPr/>
          <p:nvPr/>
        </p:nvSpPr>
        <p:spPr>
          <a:xfrm>
            <a:off x="214282" y="285728"/>
            <a:ext cx="8786874" cy="5632311"/>
          </a:xfrm>
          <a:prstGeom prst="rect">
            <a:avLst/>
          </a:prstGeom>
        </p:spPr>
        <p:txBody>
          <a:bodyPr wrap="square">
            <a:spAutoFit/>
          </a:bodyPr>
          <a:lstStyle/>
          <a:p>
            <a:pPr algn="just" rtl="1"/>
            <a:r>
              <a:rPr lang="fa-IR" dirty="0" smtClean="0"/>
              <a:t>مدیریت کار و خدمات اشتغال منطقه ویژه اقتصادی انرژی پارس به استناد ماده 16 قانون تشکیل و اداره مناطق ویژه و ماده 5 مقررات اشتغال نیروی انسانی،بیمه و تامین اجتماعی تشکیل ونسبت به تنظیم امور بازار کار، نظارت بر مسائل حفاظت و بهداشت کار و سایر امور اقدام می کند. مدیر کار و خدمات اشتغال به پیشنهاد مدیر عامل سازمان منطقه و حکم وزیر کار و امور اجتماعی منصوب می گردد. هم اکنون وظیفه ساماندهی وضعیت کاریابی و معرفی به کار متقاضیان اشتغال در شرکت های نفت، گاز و پتروشیمی مستقر در منطقه ویژه اقتصادی انرژی پارس به عهده این مدیریت است. همچنین ساماندهی اشتغال و تنظیم روابط کار</a:t>
            </a:r>
            <a:r>
              <a:rPr lang="fa-IR" dirty="0" smtClean="0">
                <a:latin typeface="Adobe Arabic" pitchFamily="18" charset="-78"/>
              </a:rPr>
              <a:t> كارگران و كارفرمايان( بالغ بر 60/000كارگر و1000 پيمانكار)را عهده داراست  .  اهميت و حساسيت این مدیریت از بابت:                                              </a:t>
            </a:r>
          </a:p>
          <a:p>
            <a:pPr marL="342900" indent="-342900" algn="just" rtl="1">
              <a:buClr>
                <a:schemeClr val="tx1"/>
              </a:buClr>
              <a:buSzPct val="100000"/>
              <a:buFont typeface="+mj-lt"/>
              <a:buAutoNum type="arabicParenR"/>
              <a:defRPr/>
            </a:pPr>
            <a:r>
              <a:rPr lang="fa-IR" dirty="0" smtClean="0">
                <a:latin typeface="Adobe Arabic" pitchFamily="18" charset="-78"/>
              </a:rPr>
              <a:t>پاسخگويي به دو مقام محترم وزارتین نفت  و كار طبق بخشنامه های شماره 226567-1-28 مورخ : 19/7/88 و 49-2-1/18 مورخ : 10/1/87 وزارت نفت و تبصره 2 ماده 5 مقررات. </a:t>
            </a:r>
          </a:p>
          <a:p>
            <a:pPr marL="342900" indent="-342900" algn="just" rtl="1">
              <a:buClr>
                <a:schemeClr val="tx1"/>
              </a:buClr>
              <a:buSzPct val="100000"/>
              <a:buFont typeface="+mj-lt"/>
              <a:buAutoNum type="arabicParenR"/>
              <a:defRPr/>
            </a:pPr>
            <a:r>
              <a:rPr lang="fa-IR" dirty="0" smtClean="0">
                <a:latin typeface="Adobe Arabic" pitchFamily="18" charset="-78"/>
              </a:rPr>
              <a:t>قطعي و غير قابل تجديدنظر و لازم الاجرا بودن آراء صادره توسط مراجع حل اختلاف روابط كار و اجراي قهرانه آن توسط دادگستري (در صورت لزوم) . </a:t>
            </a:r>
          </a:p>
          <a:p>
            <a:pPr marL="342900" indent="-342900" algn="just" rtl="1">
              <a:buClr>
                <a:schemeClr val="tx1"/>
              </a:buClr>
              <a:buSzPct val="100000"/>
              <a:buFont typeface="+mj-lt"/>
              <a:buAutoNum type="arabicParenR"/>
              <a:defRPr/>
            </a:pPr>
            <a:r>
              <a:rPr lang="fa-IR" dirty="0" smtClean="0">
                <a:latin typeface="Adobe Arabic" pitchFamily="18" charset="-78"/>
              </a:rPr>
              <a:t>ضرورت نظارت واحد بازرسي بر کارگاه های منطقه و پاسخگويی به دادسراها و دادگاه های مرتبط در شهرستان های موجود در محدوده منطقه ویژه .</a:t>
            </a:r>
          </a:p>
          <a:p>
            <a:pPr marL="342900" indent="-342900" algn="just" rtl="1">
              <a:buClr>
                <a:schemeClr val="tx1"/>
              </a:buClr>
              <a:buSzPct val="100000"/>
              <a:buFont typeface="+mj-lt"/>
              <a:buAutoNum type="arabicParenR"/>
              <a:defRPr/>
            </a:pPr>
            <a:r>
              <a:rPr lang="fa-IR" dirty="0" smtClean="0">
                <a:latin typeface="Adobe Arabic" pitchFamily="18" charset="-78"/>
              </a:rPr>
              <a:t> تشکیل پرونده بیمه بيكاري براي متقاضيان بيكارشده منطقه از سراسر كشور و طی مراحل قانوني و اتخاذ تصميمات لازم در مورد احراز استحقاق در كميته هاي مشترك با اداره تامين اجتماعي و تعيين مقرري  و ارسال پرونده به شهرستان محل سکونت مقرری بگیر .</a:t>
            </a:r>
          </a:p>
          <a:p>
            <a:pPr marL="342900" indent="-342900" algn="just" rtl="1">
              <a:buClr>
                <a:schemeClr val="tx1"/>
              </a:buClr>
              <a:buSzPct val="100000"/>
              <a:buFont typeface="+mj-lt"/>
              <a:buAutoNum type="arabicParenR"/>
              <a:defRPr/>
            </a:pPr>
            <a:r>
              <a:rPr lang="fa-IR" dirty="0" smtClean="0">
                <a:latin typeface="Adobe Arabic" pitchFamily="18" charset="-78"/>
              </a:rPr>
              <a:t>پاسخگویی امور اشتغال به کارجویان ، استانداری و فرمانداری های استان ، نمایندگان مجلس ، ائمه جمعه  که از دغدغه هاي مهم ملي و مورد تاكيد رهبر معظم انقلاب و وجهه همت دولت است . </a:t>
            </a:r>
            <a:endParaRPr lang="en-US" dirty="0" smtClean="0">
              <a:latin typeface="Adobe Arabic" pitchFamily="18" charset="-78"/>
            </a:endParaRPr>
          </a:p>
          <a:p>
            <a:pPr marL="342900" indent="-342900" algn="just">
              <a:buClr>
                <a:schemeClr val="tx1"/>
              </a:buClr>
              <a:buSzPct val="100000"/>
              <a:buFont typeface="+mj-lt"/>
              <a:buAutoNum type="arabicParenR"/>
              <a:defRPr/>
            </a:pPr>
            <a:endParaRPr lang="fa-IR" b="1" dirty="0" smtClean="0">
              <a:latin typeface="Adobe Arabic" pitchFamily="18" charset="-78"/>
            </a:endParaRPr>
          </a:p>
          <a:p>
            <a:pPr algn="just" rtl="1"/>
            <a:r>
              <a:rPr lang="fa-IR" dirty="0" smtClean="0">
                <a:latin typeface="Adobe Arabic" pitchFamily="18" charset="-78"/>
              </a:rPr>
              <a:t> </a:t>
            </a:r>
            <a:endParaRPr lang="fa-IR" dirty="0"/>
          </a:p>
        </p:txBody>
      </p:sp>
      <p:sp>
        <p:nvSpPr>
          <p:cNvPr id="4" name="Rectangle 3"/>
          <p:cNvSpPr/>
          <p:nvPr/>
        </p:nvSpPr>
        <p:spPr>
          <a:xfrm>
            <a:off x="6204990" y="5286388"/>
            <a:ext cx="2653290" cy="369332"/>
          </a:xfrm>
          <a:prstGeom prst="rect">
            <a:avLst/>
          </a:prstGeom>
        </p:spPr>
        <p:txBody>
          <a:bodyPr wrap="none">
            <a:spAutoFit/>
          </a:bodyPr>
          <a:lstStyle/>
          <a:p>
            <a:pPr rtl="1"/>
            <a:r>
              <a:rPr lang="fa-IR" b="1" dirty="0" smtClean="0"/>
              <a:t>محدوده و وسعت حیطه مسولیت </a:t>
            </a:r>
            <a:endParaRPr lang="fa-IR" dirty="0"/>
          </a:p>
        </p:txBody>
      </p:sp>
      <p:sp>
        <p:nvSpPr>
          <p:cNvPr id="5" name="Rectangle 4"/>
          <p:cNvSpPr/>
          <p:nvPr/>
        </p:nvSpPr>
        <p:spPr>
          <a:xfrm>
            <a:off x="214282" y="5572140"/>
            <a:ext cx="8786874" cy="1200329"/>
          </a:xfrm>
          <a:prstGeom prst="rect">
            <a:avLst/>
          </a:prstGeom>
        </p:spPr>
        <p:txBody>
          <a:bodyPr wrap="square">
            <a:spAutoFit/>
          </a:bodyPr>
          <a:lstStyle/>
          <a:p>
            <a:pPr algn="just" rtl="1"/>
            <a:r>
              <a:rPr lang="fa-IR" dirty="0" smtClean="0"/>
              <a:t>محدوده ووسعت حیطه مسولیت شامل تمام کارگاهها وشرکتهای فعال درمنطقه ویژه اقتصادی انرژی پارس که براساس مصوبه هیات وزیران وشورای عالی مناطق آزاد تجاری / صنعتی به این شرح تعیین گردیده‌است : ازغرب به روستای شیرینو، ازجنوب به خلیج فارس، ازشمال به دامنه ادامه سلسله جبال زاگرس و از شرق به روستای چاه مبارک. این محدوده طبق مصوبه هیئت محترم وزیران 46.000 هکتار  می باشد .</a:t>
            </a:r>
            <a:endParaRPr lang="fa-IR" dirty="0"/>
          </a:p>
        </p:txBody>
      </p:sp>
      <p:sp>
        <p:nvSpPr>
          <p:cNvPr id="6" name="TextBox 5"/>
          <p:cNvSpPr txBox="1"/>
          <p:nvPr/>
        </p:nvSpPr>
        <p:spPr>
          <a:xfrm>
            <a:off x="500035" y="3568487"/>
            <a:ext cx="8429683" cy="369332"/>
          </a:xfrm>
          <a:prstGeom prst="rect">
            <a:avLst/>
          </a:prstGeom>
          <a:noFill/>
        </p:spPr>
        <p:txBody>
          <a:bodyPr wrap="square" numCol="1" rtlCol="0">
            <a:spAutoFit/>
          </a:bodyPr>
          <a:lstStyle/>
          <a:p>
            <a:pPr algn="just"/>
            <a:r>
              <a:rPr lang="fa-IR" b="1" dirty="0" smtClean="0"/>
              <a:t>                                                                                                                    </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146" name="Picture 2" descr="C:\Users\a\Desktop\IMG_0065.JPG"/>
          <p:cNvPicPr>
            <a:picLocks noGrp="1" noChangeAspect="1" noChangeArrowheads="1"/>
          </p:cNvPicPr>
          <p:nvPr>
            <p:ph idx="1"/>
          </p:nvPr>
        </p:nvPicPr>
        <p:blipFill>
          <a:blip r:embed="rId2" cstate="print"/>
          <a:srcRect/>
          <a:stretch>
            <a:fillRect/>
          </a:stretch>
        </p:blipFill>
        <p:spPr bwMode="auto">
          <a:xfrm>
            <a:off x="500034" y="428604"/>
            <a:ext cx="8072494" cy="61436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seez.ir/pseez_content/media/image/2006/10/29_orig.jpg"/>
          <p:cNvPicPr>
            <a:picLocks noChangeAspect="1" noChangeArrowheads="1"/>
          </p:cNvPicPr>
          <p:nvPr/>
        </p:nvPicPr>
        <p:blipFill>
          <a:blip r:embed="rId2"/>
          <a:srcRect/>
          <a:stretch>
            <a:fillRect/>
          </a:stretch>
        </p:blipFill>
        <p:spPr bwMode="auto">
          <a:xfrm>
            <a:off x="928662" y="214290"/>
            <a:ext cx="7143800" cy="64294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seez.ir/pseez_content/media/image/2006/10/28_orig.jpg"/>
          <p:cNvPicPr>
            <a:picLocks noChangeAspect="1" noChangeArrowheads="1"/>
          </p:cNvPicPr>
          <p:nvPr/>
        </p:nvPicPr>
        <p:blipFill>
          <a:blip r:embed="rId2"/>
          <a:srcRect/>
          <a:stretch>
            <a:fillRect/>
          </a:stretch>
        </p:blipFill>
        <p:spPr bwMode="auto">
          <a:xfrm>
            <a:off x="142844" y="214290"/>
            <a:ext cx="8894794" cy="6500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26" name="Picture 2" descr="C:\Users\a\Desktop\IMG_0157.JPG"/>
          <p:cNvPicPr>
            <a:picLocks noChangeAspect="1" noChangeArrowheads="1"/>
          </p:cNvPicPr>
          <p:nvPr/>
        </p:nvPicPr>
        <p:blipFill>
          <a:blip r:embed="rId2" cstate="print"/>
          <a:srcRect/>
          <a:stretch>
            <a:fillRect/>
          </a:stretch>
        </p:blipFill>
        <p:spPr bwMode="auto">
          <a:xfrm>
            <a:off x="-18059400" y="-11658600"/>
            <a:ext cx="10863072" cy="7242048"/>
          </a:xfrm>
          <a:prstGeom prst="rect">
            <a:avLst/>
          </a:prstGeom>
          <a:noFill/>
        </p:spPr>
      </p:pic>
      <p:pic>
        <p:nvPicPr>
          <p:cNvPr id="1027" name="Picture 3" descr="C:\Users\a\Desktop\IMG_0157.JPG"/>
          <p:cNvPicPr>
            <a:picLocks noChangeAspect="1" noChangeArrowheads="1"/>
          </p:cNvPicPr>
          <p:nvPr/>
        </p:nvPicPr>
        <p:blipFill>
          <a:blip r:embed="rId3" cstate="print"/>
          <a:srcRect/>
          <a:stretch>
            <a:fillRect/>
          </a:stretch>
        </p:blipFill>
        <p:spPr bwMode="auto">
          <a:xfrm>
            <a:off x="-18059400" y="-11715856"/>
            <a:ext cx="12070080" cy="8046720"/>
          </a:xfrm>
          <a:prstGeom prst="rect">
            <a:avLst/>
          </a:prstGeom>
          <a:noFill/>
        </p:spPr>
      </p:pic>
      <p:sp>
        <p:nvSpPr>
          <p:cNvPr id="4" name="Title 3"/>
          <p:cNvSpPr>
            <a:spLocks noGrp="1"/>
          </p:cNvSpPr>
          <p:nvPr>
            <p:ph type="title"/>
          </p:nvPr>
        </p:nvSpPr>
        <p:spPr/>
        <p:txBody>
          <a:bodyPr/>
          <a:lstStyle/>
          <a:p>
            <a:r>
              <a:rPr lang="fa-IR" sz="2400" dirty="0" smtClean="0">
                <a:cs typeface="2  Nazanin" pitchFamily="2" charset="-78"/>
              </a:rPr>
              <a:t>جناب آقای عبدالله حاجیانی</a:t>
            </a:r>
            <a:br>
              <a:rPr lang="fa-IR" sz="2400" dirty="0" smtClean="0">
                <a:cs typeface="2  Nazanin" pitchFamily="2" charset="-78"/>
              </a:rPr>
            </a:br>
            <a:r>
              <a:rPr lang="fa-IR" sz="2400" dirty="0" smtClean="0">
                <a:cs typeface="2  Nazanin" pitchFamily="2" charset="-78"/>
              </a:rPr>
              <a:t> مدیرکاروخدمات اشتغال منطقه ویژه اقتصادی پارس</a:t>
            </a:r>
            <a:endParaRPr lang="en-US" sz="2400" dirty="0">
              <a:cs typeface="2  Nazanin" pitchFamily="2" charset="-78"/>
            </a:endParaRPr>
          </a:p>
        </p:txBody>
      </p:sp>
      <p:pic>
        <p:nvPicPr>
          <p:cNvPr id="1028" name="Picture 4" descr="C:\Users\a\Desktop\IMG_0157.JPG"/>
          <p:cNvPicPr>
            <a:picLocks noGrp="1" noChangeAspect="1" noChangeArrowheads="1"/>
          </p:cNvPicPr>
          <p:nvPr>
            <p:ph idx="1"/>
          </p:nvPr>
        </p:nvPicPr>
        <p:blipFill>
          <a:blip r:embed="rId4" cstate="print"/>
          <a:srcRect/>
          <a:stretch>
            <a:fillRect/>
          </a:stretch>
        </p:blipFill>
        <p:spPr bwMode="auto">
          <a:xfrm>
            <a:off x="1177527" y="1600200"/>
            <a:ext cx="6788945"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5650351" y="4857760"/>
            <a:ext cx="3207929" cy="369332"/>
          </a:xfrm>
          <a:prstGeom prst="rect">
            <a:avLst/>
          </a:prstGeom>
        </p:spPr>
        <p:txBody>
          <a:bodyPr wrap="none">
            <a:spAutoFit/>
          </a:bodyPr>
          <a:lstStyle/>
          <a:p>
            <a:pPr rtl="1"/>
            <a:r>
              <a:rPr lang="fa-IR" b="1" dirty="0" smtClean="0"/>
              <a:t>پروژه های صنعتی طرح توسعه منطقه </a:t>
            </a:r>
            <a:endParaRPr lang="fa-IR" dirty="0"/>
          </a:p>
        </p:txBody>
      </p:sp>
      <p:sp>
        <p:nvSpPr>
          <p:cNvPr id="5" name="Rectangle 4"/>
          <p:cNvSpPr/>
          <p:nvPr/>
        </p:nvSpPr>
        <p:spPr>
          <a:xfrm>
            <a:off x="285720" y="5286388"/>
            <a:ext cx="8715404" cy="646331"/>
          </a:xfrm>
          <a:prstGeom prst="rect">
            <a:avLst/>
          </a:prstGeom>
        </p:spPr>
        <p:txBody>
          <a:bodyPr wrap="square">
            <a:spAutoFit/>
          </a:bodyPr>
          <a:lstStyle/>
          <a:p>
            <a:pPr algn="just" rtl="1"/>
            <a:r>
              <a:rPr lang="fa-IR" dirty="0" smtClean="0"/>
              <a:t>برای توسعه فازهای نفت و گاز در محدوده حوزه گازی پارس جنوبی، در نظر است معادل 28 فاز پالایشگاهی و همچنین سه طرح </a:t>
            </a:r>
            <a:r>
              <a:rPr lang="en-US" dirty="0" smtClean="0"/>
              <a:t>LNG </a:t>
            </a:r>
            <a:r>
              <a:rPr lang="fa-IR" dirty="0" smtClean="0"/>
              <a:t>شامل </a:t>
            </a:r>
            <a:r>
              <a:rPr lang="en-US" dirty="0" smtClean="0"/>
              <a:t>Pars LNG, Persian LNG, </a:t>
            </a:r>
            <a:r>
              <a:rPr lang="en-US" dirty="0" err="1" smtClean="0"/>
              <a:t>Nioc</a:t>
            </a:r>
            <a:r>
              <a:rPr lang="en-US" dirty="0" smtClean="0"/>
              <a:t> LNG </a:t>
            </a:r>
            <a:r>
              <a:rPr lang="fa-IR" dirty="0" smtClean="0"/>
              <a:t>در آن احداث شود. </a:t>
            </a:r>
            <a:endParaRPr lang="fa-IR" dirty="0"/>
          </a:p>
        </p:txBody>
      </p:sp>
      <p:sp>
        <p:nvSpPr>
          <p:cNvPr id="6" name="Rectangle 5"/>
          <p:cNvSpPr/>
          <p:nvPr/>
        </p:nvSpPr>
        <p:spPr>
          <a:xfrm>
            <a:off x="357158" y="5863256"/>
            <a:ext cx="8643998" cy="923330"/>
          </a:xfrm>
          <a:prstGeom prst="rect">
            <a:avLst/>
          </a:prstGeom>
        </p:spPr>
        <p:txBody>
          <a:bodyPr wrap="square">
            <a:spAutoFit/>
          </a:bodyPr>
          <a:lstStyle/>
          <a:p>
            <a:pPr algn="just" rtl="1"/>
            <a:r>
              <a:rPr lang="fa-IR" dirty="0" smtClean="0"/>
              <a:t>بدیهی است تامین کاربری های خدماتی و رفاهی، پشتیبانی و تاسیساتی اعم از بندر خدماتی و مخازن و انبارها و به عبارت دیگر فراهم سازی زیرساخت های اساسی منطقه بر حسب نیاز واحدهای صنعتی مذکور و شاخه های پیرامونی و پایین دستی در برنامه طراحی محدوده پارس 2 پیش بینی و منظور شده است.</a:t>
            </a:r>
            <a:endParaRPr lang="fa-IR" dirty="0"/>
          </a:p>
        </p:txBody>
      </p:sp>
      <p:sp>
        <p:nvSpPr>
          <p:cNvPr id="9" name="Rectangle 8"/>
          <p:cNvSpPr/>
          <p:nvPr/>
        </p:nvSpPr>
        <p:spPr>
          <a:xfrm>
            <a:off x="3714744" y="4559866"/>
            <a:ext cx="312906" cy="369332"/>
          </a:xfrm>
          <a:prstGeom prst="rect">
            <a:avLst/>
          </a:prstGeom>
        </p:spPr>
        <p:txBody>
          <a:bodyPr wrap="none">
            <a:spAutoFit/>
          </a:bodyPr>
          <a:lstStyle/>
          <a:p>
            <a:pPr rtl="1"/>
            <a:r>
              <a:rPr lang="fa-IR" dirty="0" smtClean="0"/>
              <a:t>  </a:t>
            </a:r>
            <a:endParaRPr lang="fa-IR" dirty="0"/>
          </a:p>
        </p:txBody>
      </p:sp>
      <p:sp>
        <p:nvSpPr>
          <p:cNvPr id="23" name="TextBox 22"/>
          <p:cNvSpPr txBox="1"/>
          <p:nvPr/>
        </p:nvSpPr>
        <p:spPr>
          <a:xfrm>
            <a:off x="4500562" y="99932"/>
            <a:ext cx="4498347" cy="400110"/>
          </a:xfrm>
          <a:prstGeom prst="rect">
            <a:avLst/>
          </a:prstGeom>
          <a:noFill/>
        </p:spPr>
        <p:txBody>
          <a:bodyPr wrap="none" rtlCol="0">
            <a:spAutoFit/>
          </a:bodyPr>
          <a:lstStyle/>
          <a:p>
            <a:r>
              <a:rPr lang="fa-IR" sz="2000" b="1" dirty="0" smtClean="0"/>
              <a:t> ضرورتهای استراتژیک مدیریت کاروخدمات اشتغال</a:t>
            </a:r>
            <a:endParaRPr lang="en-US" sz="2000" b="1" dirty="0"/>
          </a:p>
        </p:txBody>
      </p:sp>
      <p:sp>
        <p:nvSpPr>
          <p:cNvPr id="10" name="Rectangle 9"/>
          <p:cNvSpPr/>
          <p:nvPr/>
        </p:nvSpPr>
        <p:spPr>
          <a:xfrm>
            <a:off x="214282" y="610443"/>
            <a:ext cx="8786874" cy="4247317"/>
          </a:xfrm>
          <a:prstGeom prst="rect">
            <a:avLst/>
          </a:prstGeom>
        </p:spPr>
        <p:txBody>
          <a:bodyPr wrap="square">
            <a:spAutoFit/>
          </a:bodyPr>
          <a:lstStyle/>
          <a:p>
            <a:pPr algn="just" rtl="1"/>
            <a:r>
              <a:rPr lang="fa-IR" dirty="0" smtClean="0">
                <a:latin typeface="Adobe Arabic" pitchFamily="18" charset="-78"/>
              </a:rPr>
              <a:t>كليه وظايف سابق اداره كار و امور اجتماعي ، اداره آموزش فني و حرفه اي ، سازمان تامين اجتماعي عسلويه، كنگان، ديرو حتي اداره كل كار استان بوشهر كه در سرتاسر منطقه ويژه انجام مي شده است هم اكنون طبق قانون برعهده اين مديريت است. </a:t>
            </a:r>
          </a:p>
          <a:p>
            <a:pPr algn="just" rtl="1"/>
            <a:r>
              <a:rPr lang="fa-IR" dirty="0" smtClean="0">
                <a:latin typeface="Adobe Arabic" pitchFamily="18" charset="-78"/>
              </a:rPr>
              <a:t>پيش بيني سرمایه گذاری صد میلیارد دلار ی جهت ايجاد 28 فاز پالايشگاهي كه 10 فاز آن تاكنون به بهره برداري رسيده است و اجراي 30 طرح پتروشيمي و 5 بندر بزرگ و احداث فرودگاه بين المللي و بسيار مجهز خليج فارس، توسعه شبكه بزرگراهي، توسعه اماكن ورزشي و تفريحي ، حفظ محيط زيست ، مجتمع هاي پتروشيمي؛ وظايف و فعاليتهاي قانوني اين مديريت را با تنوع كارگاهي در حوزه های مختلف استخراج، سكوهای گازی، فرودگاهي، بندري، حمل و نقل ،عملياتي، اداري، خدماتي پالايشگاهي، پتروشيمي و ... هر روز گسترش مي دهد.</a:t>
            </a:r>
          </a:p>
          <a:p>
            <a:pPr algn="just" rtl="1"/>
            <a:r>
              <a:rPr lang="fa-IR" dirty="0" smtClean="0">
                <a:latin typeface="Adobe Arabic" pitchFamily="18" charset="-78"/>
              </a:rPr>
              <a:t>مضافاً طيف وسيعي از صنايع پايين دست پتروشيمي و گازي در 15 هزار هكتاراراضي تخصيص يافته صنايع مختلف مرتبط ، صنايع نيمه سنگين، صنايع دريايي و كاربري هاي خدماتي نيز به تنوع وظايف و فعاليت ها در اين مجموعه بزرك اقتصادي افزوده است. </a:t>
            </a:r>
          </a:p>
          <a:p>
            <a:pPr algn="just" rtl="1"/>
            <a:r>
              <a:rPr lang="fa-IR" dirty="0" smtClean="0">
                <a:latin typeface="Adobe Arabic" pitchFamily="18" charset="-78"/>
              </a:rPr>
              <a:t>اين منطقه كه به اذعان كارشناسان و به روايت آمارها، بزرگترين منطقه صنعتي خاورميانه نيز شده است با توسعه زيرساخت ها آينده اي را با ايجاد حداقل 300 هزار فرصت شغلي و به تبع آن استقرار يك ميليون نفر جمعيت در چشم انداز آينده خود ترسيم نموده که مستلزم پیش بینی آثار و تبعات گستردگی کارگاه ها و برنامه ریزی متناسب با آن توسط این مدیریت است.</a:t>
            </a:r>
            <a:endParaRPr lang="en-US" dirty="0" smtClean="0">
              <a:latin typeface="Adobe Arabic"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7643834" y="2202412"/>
            <a:ext cx="1213794" cy="369332"/>
          </a:xfrm>
          <a:prstGeom prst="rect">
            <a:avLst/>
          </a:prstGeom>
        </p:spPr>
        <p:txBody>
          <a:bodyPr wrap="none">
            <a:spAutoFit/>
          </a:bodyPr>
          <a:lstStyle/>
          <a:p>
            <a:pPr rtl="1"/>
            <a:r>
              <a:rPr lang="fa-IR" b="1" dirty="0" smtClean="0"/>
              <a:t>منطقه صنعتی</a:t>
            </a:r>
            <a:endParaRPr lang="fa-IR" dirty="0"/>
          </a:p>
        </p:txBody>
      </p:sp>
      <p:sp>
        <p:nvSpPr>
          <p:cNvPr id="3" name="Rectangle 2"/>
          <p:cNvSpPr/>
          <p:nvPr/>
        </p:nvSpPr>
        <p:spPr>
          <a:xfrm>
            <a:off x="214282" y="2594614"/>
            <a:ext cx="8786874" cy="1477328"/>
          </a:xfrm>
          <a:prstGeom prst="rect">
            <a:avLst/>
          </a:prstGeom>
        </p:spPr>
        <p:txBody>
          <a:bodyPr wrap="square">
            <a:spAutoFit/>
          </a:bodyPr>
          <a:lstStyle/>
          <a:p>
            <a:pPr algn="just" rtl="1"/>
            <a:r>
              <a:rPr lang="fa-IR" dirty="0" smtClean="0"/>
              <a:t>این منطقه دارای واحدهای عظیم و پرشمار پتروشیمی و پالایشی است ودر شرق استان بوشهر در حاشیه خلیج فارس در 300 کیلومتری شرق بندر بوشهر و در 420 کیلومتری غرب شهرستان بندر لنگه و در 570 کیلومتری غرب بندر عباس واقع است(همجواری استان بوشهر با استان‌ها: از شمال به منطقه اسیر در فارس، از شرق به هرمزگان و از غرب به خوزستان کهگیلویه و بویراحمد) و حدود 105 کیلومتر باحوزه گاز پارس جنوبی که درمیان خلیج فارس واقع شده (دنباله حوزه گنبد شمالی قطر) فاصله دارد</a:t>
            </a:r>
            <a:endParaRPr lang="fa-IR" dirty="0"/>
          </a:p>
        </p:txBody>
      </p:sp>
      <p:sp>
        <p:nvSpPr>
          <p:cNvPr id="4" name="Rectangle 3"/>
          <p:cNvSpPr/>
          <p:nvPr/>
        </p:nvSpPr>
        <p:spPr>
          <a:xfrm>
            <a:off x="214282" y="3951936"/>
            <a:ext cx="8715436" cy="1477328"/>
          </a:xfrm>
          <a:prstGeom prst="rect">
            <a:avLst/>
          </a:prstGeom>
        </p:spPr>
        <p:txBody>
          <a:bodyPr wrap="square">
            <a:spAutoFit/>
          </a:bodyPr>
          <a:lstStyle/>
          <a:p>
            <a:pPr algn="just" rtl="1"/>
            <a:r>
              <a:rPr lang="fa-IR" dirty="0" smtClean="0"/>
              <a:t>موقعیت مورد نظر برای منطقه ویژه اقتصادی انرژی پارس مزایای قابل توجهی دارد، از جمله کمترین فاصله ممکن با میدان گاز پارس جنوبی، وجود فرودگاهی که درزمان ساخت وساز می تواند سرویس مناسبی به عنوان فرودگاه بین المللی استقرار یابد، دسترسی مستقیم به آب دریا، عمق مناسب سواحل ازنظر بندری، برخورداری از شبکه‌های تأسیسات زیرساختی شریانهای ارتباطی فرامنطقه‌ای، وجود نیروی کار بالقوه در شهرها وروستاهای اطراف ،طبیعت سرسبز وچشم اندازهای طبیعی زیبا وجود دارد.</a:t>
            </a:r>
            <a:endParaRPr lang="fa-IR" dirty="0"/>
          </a:p>
        </p:txBody>
      </p:sp>
      <p:sp>
        <p:nvSpPr>
          <p:cNvPr id="7" name="Rectangle 6"/>
          <p:cNvSpPr/>
          <p:nvPr/>
        </p:nvSpPr>
        <p:spPr>
          <a:xfrm>
            <a:off x="6500826" y="5417122"/>
            <a:ext cx="2329484" cy="369332"/>
          </a:xfrm>
          <a:prstGeom prst="rect">
            <a:avLst/>
          </a:prstGeom>
        </p:spPr>
        <p:txBody>
          <a:bodyPr wrap="none">
            <a:spAutoFit/>
          </a:bodyPr>
          <a:lstStyle/>
          <a:p>
            <a:pPr rtl="1"/>
            <a:r>
              <a:rPr lang="fa-IR" b="1" dirty="0" smtClean="0"/>
              <a:t>توسعه جمعیت شاغل منطقه:</a:t>
            </a:r>
            <a:endParaRPr lang="fa-IR" dirty="0"/>
          </a:p>
        </p:txBody>
      </p:sp>
      <p:sp>
        <p:nvSpPr>
          <p:cNvPr id="8" name="Rectangle 7"/>
          <p:cNvSpPr/>
          <p:nvPr/>
        </p:nvSpPr>
        <p:spPr>
          <a:xfrm>
            <a:off x="357158" y="5791818"/>
            <a:ext cx="8572560" cy="923330"/>
          </a:xfrm>
          <a:prstGeom prst="rect">
            <a:avLst/>
          </a:prstGeom>
        </p:spPr>
        <p:txBody>
          <a:bodyPr wrap="square">
            <a:spAutoFit/>
          </a:bodyPr>
          <a:lstStyle/>
          <a:p>
            <a:pPr algn="just" rtl="1"/>
            <a:r>
              <a:rPr lang="fa-IR" dirty="0" smtClean="0"/>
              <a:t>با احداث پروژه‌های توسعه‌ای منطقه و تخمین‌های مقایسه‌ای رقم کل جمعیت شاغل در پایان دوره بهر‌ه‌برداری کامل به رقمی بالغ بر سیصدهزار نفر خواهد رسید. لذا استراتژی های تامین ،آموزش ومدیریت بخش عظیمی ازاین نیروها که غالبا نیروهای خدماتی وفنی وحرفه ای هستند بوسیله مدیریت کاروخدمات اشتغال صورت می پذیرد .</a:t>
            </a:r>
            <a:endParaRPr lang="fa-IR" dirty="0"/>
          </a:p>
        </p:txBody>
      </p:sp>
      <p:sp>
        <p:nvSpPr>
          <p:cNvPr id="9" name="Rectangle 8"/>
          <p:cNvSpPr/>
          <p:nvPr/>
        </p:nvSpPr>
        <p:spPr>
          <a:xfrm>
            <a:off x="71438" y="1071546"/>
            <a:ext cx="9001156" cy="1200329"/>
          </a:xfrm>
          <a:prstGeom prst="rect">
            <a:avLst/>
          </a:prstGeom>
        </p:spPr>
        <p:txBody>
          <a:bodyPr wrap="square">
            <a:spAutoFit/>
          </a:bodyPr>
          <a:lstStyle/>
          <a:p>
            <a:pPr algn="just" rtl="1"/>
            <a:r>
              <a:rPr lang="fa-IR" dirty="0" smtClean="0"/>
              <a:t>پلی‌اتیلن سنگین عسلویه ، طرح استحصال اتان ، دی  متیل اتر،  اتیل بنزن ، استایرن منومر و پلی استایرن ، واحد الفین</a:t>
            </a:r>
          </a:p>
          <a:p>
            <a:pPr algn="just" rtl="1"/>
            <a:r>
              <a:rPr lang="fa-IR" dirty="0" smtClean="0"/>
              <a:t> و متانول  ، طرح آمونیاک و اوره هشتم ، طرح آروماتیک چهارم ، طرح سرویس‌های جانبی ، طرح آمونیاک و اوره چهارم ؛ طرح متانول چهارم ، طرح آمونیاک و اوره ششم ، طرح متانول ششم ، طرح الفین نهم ، طرح الفین دهم ، طرح الفین یازدهم ، طرح الفین دوازدهم                     </a:t>
            </a:r>
          </a:p>
        </p:txBody>
      </p:sp>
      <p:sp>
        <p:nvSpPr>
          <p:cNvPr id="10" name="TextBox 9"/>
          <p:cNvSpPr txBox="1"/>
          <p:nvPr/>
        </p:nvSpPr>
        <p:spPr>
          <a:xfrm>
            <a:off x="6500826" y="571480"/>
            <a:ext cx="2467342" cy="369332"/>
          </a:xfrm>
          <a:prstGeom prst="rect">
            <a:avLst/>
          </a:prstGeom>
          <a:noFill/>
        </p:spPr>
        <p:txBody>
          <a:bodyPr wrap="none" rtlCol="0">
            <a:spAutoFit/>
          </a:bodyPr>
          <a:lstStyle/>
          <a:p>
            <a:r>
              <a:rPr lang="fa-IR" b="1" dirty="0" smtClean="0"/>
              <a:t>طرحهای پیش روی پتروشیمی</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57608" y="2643190"/>
            <a:ext cx="1943086" cy="114300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B Titr" pitchFamily="2" charset="-78"/>
              </a:rPr>
              <a:t> روابط کار </a:t>
            </a:r>
            <a:endParaRPr kumimoji="0" lang="en-US" sz="3600" b="0" i="0" u="none" strike="noStrike" kern="1200" cap="none" spc="0" normalizeH="0" baseline="0" noProof="0" dirty="0" smtClean="0">
              <a:ln>
                <a:noFill/>
              </a:ln>
              <a:solidFill>
                <a:schemeClr val="tx1"/>
              </a:solidFill>
              <a:effectLst/>
              <a:uLnTx/>
              <a:uFillTx/>
              <a:latin typeface="+mj-lt"/>
              <a:ea typeface="+mj-ea"/>
              <a:cs typeface="B Titr"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2083</Words>
  <Application>Microsoft Office PowerPoint</Application>
  <PresentationFormat>On-screen Show (4:3)</PresentationFormat>
  <Paragraphs>141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جناب آقای عبدالله حاجیانی  مدیرکاروخدمات اشتغال منطقه ویژه اقتصادی پارس</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146</cp:revision>
  <dcterms:created xsi:type="dcterms:W3CDTF">2011-11-30T15:03:00Z</dcterms:created>
  <dcterms:modified xsi:type="dcterms:W3CDTF">2011-12-20T12:16:01Z</dcterms:modified>
</cp:coreProperties>
</file>